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2"/>
  </p:notesMasterIdLst>
  <p:sldIdLst>
    <p:sldId id="452" r:id="rId2"/>
    <p:sldId id="442" r:id="rId3"/>
    <p:sldId id="448" r:id="rId4"/>
    <p:sldId id="453" r:id="rId5"/>
    <p:sldId id="451" r:id="rId6"/>
    <p:sldId id="445" r:id="rId7"/>
    <p:sldId id="437" r:id="rId8"/>
    <p:sldId id="436" r:id="rId9"/>
    <p:sldId id="454" r:id="rId10"/>
    <p:sldId id="455" r:id="rId11"/>
    <p:sldId id="456" r:id="rId12"/>
    <p:sldId id="457" r:id="rId13"/>
    <p:sldId id="458" r:id="rId14"/>
    <p:sldId id="459" r:id="rId15"/>
    <p:sldId id="460" r:id="rId16"/>
    <p:sldId id="461" r:id="rId17"/>
    <p:sldId id="462" r:id="rId18"/>
    <p:sldId id="463" r:id="rId19"/>
    <p:sldId id="464" r:id="rId20"/>
    <p:sldId id="465" r:id="rId21"/>
  </p:sldIdLst>
  <p:sldSz cx="24384000" cy="13716000"/>
  <p:notesSz cx="6858000" cy="9144000"/>
  <p:embeddedFontLst>
    <p:embeddedFont>
      <p:font typeface="Calibri" panose="020F0502020204030204" pitchFamily="34" charset="0"/>
      <p:regular r:id="rId23"/>
      <p:bold r:id="rId24"/>
      <p:italic r:id="rId25"/>
      <p:boldItalic r:id="rId26"/>
    </p:embeddedFont>
    <p:embeddedFont>
      <p:font typeface="Nunito Sans" pitchFamily="2" charset="0"/>
      <p:regular r:id="rId27"/>
      <p:bold r:id="rId28"/>
      <p:italic r:id="rId29"/>
      <p:boldItalic r:id="rId30"/>
    </p:embeddedFont>
    <p:embeddedFont>
      <p:font typeface="Nunito Sans Black" pitchFamily="2" charset="0"/>
      <p:bold r:id="rId31"/>
      <p:italic r:id="rId32"/>
      <p:boldItalic r:id="rId33"/>
    </p:embeddedFont>
    <p:embeddedFont>
      <p:font typeface="Nunito Sans SemiBold" pitchFamily="2" charset="0"/>
      <p:regular r:id="rId34"/>
      <p:bold r:id="rId35"/>
      <p:italic r:id="rId36"/>
      <p:boldItalic r:id="rId37"/>
    </p:embeddedFont>
    <p:embeddedFont>
      <p:font typeface="Open Sans Semibold" panose="020B0706030804020204" pitchFamily="34" charset="0"/>
      <p:bold r:id="rId38"/>
      <p:boldItalic r:id="rId39"/>
    </p:embeddedFont>
  </p:embeddedFont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686"/>
    <a:srgbClr val="DA3248"/>
    <a:srgbClr val="83C2DE"/>
    <a:srgbClr val="FF814E"/>
    <a:srgbClr val="8AC7C0"/>
    <a:srgbClr val="64BFEC"/>
    <a:srgbClr val="81C5CF"/>
    <a:srgbClr val="7BC9D3"/>
    <a:srgbClr val="E46C57"/>
    <a:srgbClr val="E2B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9" autoAdjust="0"/>
    <p:restoredTop sz="96247" autoAdjust="0"/>
  </p:normalViewPr>
  <p:slideViewPr>
    <p:cSldViewPr snapToGrid="0">
      <p:cViewPr varScale="1">
        <p:scale>
          <a:sx n="54" d="100"/>
          <a:sy n="54" d="100"/>
        </p:scale>
        <p:origin x="918"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94904-53C7-FE4A-A4F3-9371B9AA3FA4}" type="datetimeFigureOut">
              <a:rPr lang="en-US" smtClean="0"/>
              <a:t>7/13/2022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CE2E-3DB2-2543-A1CC-255A6E8F42E8}" type="slidenum">
              <a:rPr lang="en-US" smtClean="0"/>
              <a:t>‹#›</a:t>
            </a:fld>
            <a:endParaRPr lang="en-US" dirty="0"/>
          </a:p>
        </p:txBody>
      </p:sp>
    </p:spTree>
    <p:extLst>
      <p:ext uri="{BB962C8B-B14F-4D97-AF65-F5344CB8AC3E}">
        <p14:creationId xmlns:p14="http://schemas.microsoft.com/office/powerpoint/2010/main" val="208427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a:t>
            </a:fld>
            <a:endParaRPr lang="en-US" dirty="0"/>
          </a:p>
        </p:txBody>
      </p:sp>
    </p:spTree>
    <p:extLst>
      <p:ext uri="{BB962C8B-B14F-4D97-AF65-F5344CB8AC3E}">
        <p14:creationId xmlns:p14="http://schemas.microsoft.com/office/powerpoint/2010/main" val="21995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2</a:t>
            </a:fld>
            <a:endParaRPr lang="en-US" dirty="0"/>
          </a:p>
        </p:txBody>
      </p:sp>
    </p:spTree>
    <p:extLst>
      <p:ext uri="{BB962C8B-B14F-4D97-AF65-F5344CB8AC3E}">
        <p14:creationId xmlns:p14="http://schemas.microsoft.com/office/powerpoint/2010/main" val="85813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3</a:t>
            </a:fld>
            <a:endParaRPr lang="en-US" dirty="0"/>
          </a:p>
        </p:txBody>
      </p:sp>
    </p:spTree>
    <p:extLst>
      <p:ext uri="{BB962C8B-B14F-4D97-AF65-F5344CB8AC3E}">
        <p14:creationId xmlns:p14="http://schemas.microsoft.com/office/powerpoint/2010/main" val="405675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5</a:t>
            </a:fld>
            <a:endParaRPr lang="en-US" dirty="0"/>
          </a:p>
        </p:txBody>
      </p:sp>
    </p:spTree>
    <p:extLst>
      <p:ext uri="{BB962C8B-B14F-4D97-AF65-F5344CB8AC3E}">
        <p14:creationId xmlns:p14="http://schemas.microsoft.com/office/powerpoint/2010/main" val="129280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7</a:t>
            </a:fld>
            <a:endParaRPr lang="en-US" dirty="0"/>
          </a:p>
        </p:txBody>
      </p:sp>
    </p:spTree>
    <p:extLst>
      <p:ext uri="{BB962C8B-B14F-4D97-AF65-F5344CB8AC3E}">
        <p14:creationId xmlns:p14="http://schemas.microsoft.com/office/powerpoint/2010/main" val="324175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15</a:t>
            </a:fld>
            <a:endParaRPr lang="en-US" dirty="0"/>
          </a:p>
        </p:txBody>
      </p:sp>
    </p:spTree>
    <p:extLst>
      <p:ext uri="{BB962C8B-B14F-4D97-AF65-F5344CB8AC3E}">
        <p14:creationId xmlns:p14="http://schemas.microsoft.com/office/powerpoint/2010/main" val="38634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16</a:t>
            </a:fld>
            <a:endParaRPr lang="en-US" dirty="0"/>
          </a:p>
        </p:txBody>
      </p:sp>
    </p:spTree>
    <p:extLst>
      <p:ext uri="{BB962C8B-B14F-4D97-AF65-F5344CB8AC3E}">
        <p14:creationId xmlns:p14="http://schemas.microsoft.com/office/powerpoint/2010/main" val="246433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18</a:t>
            </a:fld>
            <a:endParaRPr lang="en-US" dirty="0"/>
          </a:p>
        </p:txBody>
      </p:sp>
    </p:spTree>
    <p:extLst>
      <p:ext uri="{BB962C8B-B14F-4D97-AF65-F5344CB8AC3E}">
        <p14:creationId xmlns:p14="http://schemas.microsoft.com/office/powerpoint/2010/main" val="3261185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19</a:t>
            </a:fld>
            <a:endParaRPr lang="en-US" dirty="0"/>
          </a:p>
        </p:txBody>
      </p:sp>
    </p:spTree>
    <p:extLst>
      <p:ext uri="{BB962C8B-B14F-4D97-AF65-F5344CB8AC3E}">
        <p14:creationId xmlns:p14="http://schemas.microsoft.com/office/powerpoint/2010/main" val="4248715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636EF-9B34-784F-B076-08F4E00F1F69}"/>
              </a:ext>
              <a:ext uri="{C183D7F6-B498-43B3-948B-1728B52AA6E4}">
                <adec:decorative xmlns:adec="http://schemas.microsoft.com/office/drawing/2017/decorative" val="1"/>
              </a:ext>
            </a:extLst>
          </p:cNvPr>
          <p:cNvSpPr/>
          <p:nvPr userDrawn="1"/>
        </p:nvSpPr>
        <p:spPr>
          <a:xfrm>
            <a:off x="0" y="-93785"/>
            <a:ext cx="24384000" cy="13809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Picture Placeholder 13">
            <a:extLst>
              <a:ext uri="{FF2B5EF4-FFF2-40B4-BE49-F238E27FC236}">
                <a16:creationId xmlns:a16="http://schemas.microsoft.com/office/drawing/2014/main" id="{448CEBF0-C1A7-504A-ABF5-DF36CEF4DA11}"/>
              </a:ext>
            </a:extLst>
          </p:cNvPr>
          <p:cNvSpPr>
            <a:spLocks noGrp="1"/>
          </p:cNvSpPr>
          <p:nvPr>
            <p:ph type="pic" sz="quarter" idx="10"/>
          </p:nvPr>
        </p:nvSpPr>
        <p:spPr>
          <a:xfrm>
            <a:off x="0" y="-93785"/>
            <a:ext cx="12252960" cy="13563600"/>
          </a:xfrm>
          <a:prstGeom prst="rect">
            <a:avLst/>
          </a:prstGeom>
        </p:spPr>
        <p:txBody>
          <a:bodyPr anchor="ctr"/>
          <a:lstStyle>
            <a:lvl1pPr marL="0" indent="0" algn="ctr">
              <a:buNone/>
              <a:defRPr>
                <a:solidFill>
                  <a:schemeClr val="tx1"/>
                </a:solidFill>
              </a:defRPr>
            </a:lvl1pPr>
          </a:lstStyle>
          <a:p>
            <a:r>
              <a:rPr lang="en-US" dirty="0"/>
              <a:t>Click icon to add picture</a:t>
            </a:r>
          </a:p>
        </p:txBody>
      </p:sp>
      <p:pic>
        <p:nvPicPr>
          <p:cNvPr id="10" name="Picture 9">
            <a:extLst>
              <a:ext uri="{FF2B5EF4-FFF2-40B4-BE49-F238E27FC236}">
                <a16:creationId xmlns:a16="http://schemas.microsoft.com/office/drawing/2014/main" id="{53A0E760-EEA4-D344-BD23-C858E7E74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69815"/>
            <a:ext cx="24384000" cy="246185"/>
          </a:xfrm>
          <a:prstGeom prst="rect">
            <a:avLst/>
          </a:prstGeom>
        </p:spPr>
      </p:pic>
      <p:sp>
        <p:nvSpPr>
          <p:cNvPr id="2" name="Title 1"/>
          <p:cNvSpPr>
            <a:spLocks noGrp="1"/>
          </p:cNvSpPr>
          <p:nvPr>
            <p:ph type="title" hasCustomPrompt="1"/>
          </p:nvPr>
        </p:nvSpPr>
        <p:spPr>
          <a:xfrm>
            <a:off x="12957311" y="3820978"/>
            <a:ext cx="9750289" cy="1970419"/>
          </a:xfrm>
        </p:spPr>
        <p:txBody>
          <a:bodyPr/>
          <a:lstStyle>
            <a:lvl1pPr>
              <a:defRPr>
                <a:solidFill>
                  <a:schemeClr val="tx1"/>
                </a:solidFill>
              </a:defRPr>
            </a:lvl1pPr>
          </a:lstStyle>
          <a:p>
            <a:r>
              <a:rPr lang="en-US" dirty="0"/>
              <a:t>TITLE CARD</a:t>
            </a:r>
          </a:p>
        </p:txBody>
      </p:sp>
      <p:sp>
        <p:nvSpPr>
          <p:cNvPr id="4" name="Text Placeholder 3">
            <a:extLst>
              <a:ext uri="{FF2B5EF4-FFF2-40B4-BE49-F238E27FC236}">
                <a16:creationId xmlns:a16="http://schemas.microsoft.com/office/drawing/2014/main" id="{B69C44B1-DAB3-374E-8714-625353D60CBB}"/>
              </a:ext>
            </a:extLst>
          </p:cNvPr>
          <p:cNvSpPr>
            <a:spLocks noGrp="1"/>
          </p:cNvSpPr>
          <p:nvPr>
            <p:ph type="body" sz="quarter" idx="11" hasCustomPrompt="1"/>
          </p:nvPr>
        </p:nvSpPr>
        <p:spPr>
          <a:xfrm>
            <a:off x="12957311" y="6124673"/>
            <a:ext cx="9747504" cy="1371600"/>
          </a:xfrm>
          <a:prstGeom prst="rect">
            <a:avLst/>
          </a:prstGeom>
        </p:spPr>
        <p:txBody>
          <a:bodyPr/>
          <a:lstStyle>
            <a:lvl1pPr marL="0" indent="0">
              <a:buNone/>
              <a:defRPr sz="5400" b="0" i="0">
                <a:solidFill>
                  <a:schemeClr val="tx1"/>
                </a:solidFill>
                <a:latin typeface="Nunito Sans" pitchFamily="2" charset="77"/>
              </a:defRPr>
            </a:lvl1pPr>
          </a:lstStyle>
          <a:p>
            <a:pPr lvl="0"/>
            <a:r>
              <a:rPr lang="en-US" dirty="0"/>
              <a:t>Second Line</a:t>
            </a:r>
          </a:p>
        </p:txBody>
      </p:sp>
      <p:pic>
        <p:nvPicPr>
          <p:cNvPr id="8" name="Picture 7" descr="Texas State University">
            <a:extLst>
              <a:ext uri="{FF2B5EF4-FFF2-40B4-BE49-F238E27FC236}">
                <a16:creationId xmlns:a16="http://schemas.microsoft.com/office/drawing/2014/main" id="{5E8657D1-2783-1845-BB5B-3DAA5CE6A1A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970340" y="10063298"/>
            <a:ext cx="5003141" cy="2438400"/>
          </a:xfrm>
          <a:prstGeom prst="rect">
            <a:avLst/>
          </a:prstGeom>
        </p:spPr>
      </p:pic>
      <p:pic>
        <p:nvPicPr>
          <p:cNvPr id="9" name="Picture 8" descr="Member the Texas State University System">
            <a:extLst>
              <a:ext uri="{FF2B5EF4-FFF2-40B4-BE49-F238E27FC236}">
                <a16:creationId xmlns:a16="http://schemas.microsoft.com/office/drawing/2014/main" id="{F2E3C823-48E0-7542-B222-37105C1DECB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3267554" y="12183707"/>
            <a:ext cx="4408714" cy="274320"/>
          </a:xfrm>
          <a:prstGeom prst="rect">
            <a:avLst/>
          </a:prstGeom>
        </p:spPr>
      </p:pic>
    </p:spTree>
    <p:extLst>
      <p:ext uri="{BB962C8B-B14F-4D97-AF65-F5344CB8AC3E}">
        <p14:creationId xmlns:p14="http://schemas.microsoft.com/office/powerpoint/2010/main" val="203008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Tree>
    <p:extLst>
      <p:ext uri="{BB962C8B-B14F-4D97-AF65-F5344CB8AC3E}">
        <p14:creationId xmlns:p14="http://schemas.microsoft.com/office/powerpoint/2010/main" val="24892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3048000" y="3530600"/>
            <a:ext cx="18288000" cy="6629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tx1">
                    <a:lumMod val="60000"/>
                    <a:lumOff val="40000"/>
                  </a:schemeClr>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Tree>
    <p:extLst>
      <p:ext uri="{BB962C8B-B14F-4D97-AF65-F5344CB8AC3E}">
        <p14:creationId xmlns:p14="http://schemas.microsoft.com/office/powerpoint/2010/main" val="213975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531088" y="1137123"/>
            <a:ext cx="11185452"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1531088" y="2977596"/>
            <a:ext cx="11185452" cy="7772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tx1">
                    <a:lumMod val="60000"/>
                    <a:lumOff val="40000"/>
                  </a:schemeClr>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4123582" y="2977596"/>
            <a:ext cx="8686800" cy="7772400"/>
          </a:xfrm>
          <a:prstGeom prst="rect">
            <a:avLst/>
          </a:pr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0771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531088" y="2738200"/>
            <a:ext cx="8686800" cy="7772400"/>
          </a:xfrm>
          <a:prstGeom prst="rect">
            <a:avLst/>
          </a:prstGeo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1572256" y="2738200"/>
            <a:ext cx="8686800" cy="914400"/>
          </a:xfrm>
        </p:spPr>
        <p:txBody>
          <a:bodyPr anchor="ctr">
            <a:normAutofit/>
          </a:bodyPr>
          <a:lstStyle>
            <a:lvl1pPr>
              <a:defRPr sz="3600" b="1" i="0" spc="300">
                <a:solidFill>
                  <a:schemeClr val="tx1"/>
                </a:solidFill>
                <a:latin typeface="Nunito Sans SemiBold" pitchFamily="2" charset="77"/>
              </a:defRPr>
            </a:lvl1pPr>
          </a:lstStyle>
          <a:p>
            <a:r>
              <a:rPr lang="en-US" dirty="0"/>
              <a:t>THE BOBCAT IS A TYPE OF CAT.</a:t>
            </a:r>
          </a:p>
        </p:txBody>
      </p:sp>
    </p:spTree>
    <p:extLst>
      <p:ext uri="{BB962C8B-B14F-4D97-AF65-F5344CB8AC3E}">
        <p14:creationId xmlns:p14="http://schemas.microsoft.com/office/powerpoint/2010/main" val="3067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BC8A-F157-E647-9D9F-D51516F82D99}"/>
              </a:ext>
            </a:extLst>
          </p:cNvPr>
          <p:cNvSpPr>
            <a:spLocks noGrp="1"/>
          </p:cNvSpPr>
          <p:nvPr>
            <p:ph type="title" hasCustomPrompt="1"/>
          </p:nvPr>
        </p:nvSpPr>
        <p:spPr>
          <a:xfrm>
            <a:off x="1661853" y="1371039"/>
            <a:ext cx="18288000" cy="1143562"/>
          </a:xfrm>
        </p:spPr>
        <p:txBody>
          <a:bodyPr/>
          <a:lstStyle/>
          <a:p>
            <a:r>
              <a:rPr lang="en-US" dirty="0"/>
              <a:t>CLICK TO EDIT TITLE</a:t>
            </a:r>
          </a:p>
        </p:txBody>
      </p:sp>
      <p:sp>
        <p:nvSpPr>
          <p:cNvPr id="8" name="Picture Placeholder 7">
            <a:extLst>
              <a:ext uri="{FF2B5EF4-FFF2-40B4-BE49-F238E27FC236}">
                <a16:creationId xmlns:a16="http://schemas.microsoft.com/office/drawing/2014/main" id="{219D2988-F334-EF41-A2F7-874820BF0917}"/>
              </a:ext>
            </a:extLst>
          </p:cNvPr>
          <p:cNvSpPr>
            <a:spLocks noGrp="1"/>
          </p:cNvSpPr>
          <p:nvPr>
            <p:ph type="pic" sz="quarter" idx="10"/>
          </p:nvPr>
        </p:nvSpPr>
        <p:spPr>
          <a:xfrm>
            <a:off x="1661853" y="2732493"/>
            <a:ext cx="8686799" cy="7771498"/>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9" name="Picture Placeholder 7">
            <a:extLst>
              <a:ext uri="{FF2B5EF4-FFF2-40B4-BE49-F238E27FC236}">
                <a16:creationId xmlns:a16="http://schemas.microsoft.com/office/drawing/2014/main" id="{CC4E20E5-6627-3643-8DB5-EC4915FE2A61}"/>
              </a:ext>
            </a:extLst>
          </p:cNvPr>
          <p:cNvSpPr>
            <a:spLocks noGrp="1"/>
          </p:cNvSpPr>
          <p:nvPr>
            <p:ph type="pic" sz="quarter" idx="11"/>
          </p:nvPr>
        </p:nvSpPr>
        <p:spPr>
          <a:xfrm>
            <a:off x="10737502" y="3222418"/>
            <a:ext cx="3886203" cy="6858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0" name="Picture Placeholder 7">
            <a:extLst>
              <a:ext uri="{FF2B5EF4-FFF2-40B4-BE49-F238E27FC236}">
                <a16:creationId xmlns:a16="http://schemas.microsoft.com/office/drawing/2014/main" id="{44037A35-B93C-004C-AE9D-9D7376D671D0}"/>
              </a:ext>
            </a:extLst>
          </p:cNvPr>
          <p:cNvSpPr>
            <a:spLocks noGrp="1"/>
          </p:cNvSpPr>
          <p:nvPr>
            <p:ph type="pic" sz="quarter" idx="12"/>
          </p:nvPr>
        </p:nvSpPr>
        <p:spPr>
          <a:xfrm>
            <a:off x="15012555" y="2732494"/>
            <a:ext cx="5486399"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1" name="Picture Placeholder 7">
            <a:extLst>
              <a:ext uri="{FF2B5EF4-FFF2-40B4-BE49-F238E27FC236}">
                <a16:creationId xmlns:a16="http://schemas.microsoft.com/office/drawing/2014/main" id="{84CE56EE-75D7-C24E-8865-5E7CDA29D20C}"/>
              </a:ext>
            </a:extLst>
          </p:cNvPr>
          <p:cNvSpPr>
            <a:spLocks noGrp="1"/>
          </p:cNvSpPr>
          <p:nvPr>
            <p:ph type="pic" sz="quarter" idx="13"/>
          </p:nvPr>
        </p:nvSpPr>
        <p:spPr>
          <a:xfrm>
            <a:off x="15033204" y="6858000"/>
            <a:ext cx="7688942"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93920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F72F-F113-9E4E-8901-A6046628CCE0}"/>
              </a:ext>
            </a:extLst>
          </p:cNvPr>
          <p:cNvSpPr>
            <a:spLocks noGrp="1"/>
          </p:cNvSpPr>
          <p:nvPr>
            <p:ph type="title" hasCustomPrompt="1"/>
          </p:nvPr>
        </p:nvSpPr>
        <p:spPr>
          <a:xfrm>
            <a:off x="1661854" y="1042081"/>
            <a:ext cx="10530146" cy="1143562"/>
          </a:xfrm>
        </p:spPr>
        <p:txBody>
          <a:bodyPr/>
          <a:lstStyle/>
          <a:p>
            <a:r>
              <a:rPr lang="en-US" dirty="0"/>
              <a:t>CLICK TO EDIT TITLE</a:t>
            </a:r>
          </a:p>
        </p:txBody>
      </p:sp>
      <p:sp>
        <p:nvSpPr>
          <p:cNvPr id="14" name="Picture Placeholder 7">
            <a:extLst>
              <a:ext uri="{FF2B5EF4-FFF2-40B4-BE49-F238E27FC236}">
                <a16:creationId xmlns:a16="http://schemas.microsoft.com/office/drawing/2014/main" id="{48E1B567-63F1-1944-B114-801F81FA7FD1}"/>
              </a:ext>
            </a:extLst>
          </p:cNvPr>
          <p:cNvSpPr>
            <a:spLocks noGrp="1"/>
          </p:cNvSpPr>
          <p:nvPr>
            <p:ph type="pic" sz="quarter" idx="11"/>
          </p:nvPr>
        </p:nvSpPr>
        <p:spPr>
          <a:xfrm>
            <a:off x="2441344" y="4559291"/>
            <a:ext cx="3904270" cy="38862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3" name="Text Placeholder 12">
            <a:extLst>
              <a:ext uri="{FF2B5EF4-FFF2-40B4-BE49-F238E27FC236}">
                <a16:creationId xmlns:a16="http://schemas.microsoft.com/office/drawing/2014/main" id="{636B5E7A-AE24-B84B-926D-5ED18AAC53E8}"/>
              </a:ext>
            </a:extLst>
          </p:cNvPr>
          <p:cNvSpPr>
            <a:spLocks noGrp="1"/>
          </p:cNvSpPr>
          <p:nvPr>
            <p:ph type="body" sz="quarter" idx="10" hasCustomPrompt="1"/>
          </p:nvPr>
        </p:nvSpPr>
        <p:spPr>
          <a:xfrm>
            <a:off x="2459413" y="8902692"/>
            <a:ext cx="3886200" cy="9144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5" name="Picture Placeholder 7">
            <a:extLst>
              <a:ext uri="{FF2B5EF4-FFF2-40B4-BE49-F238E27FC236}">
                <a16:creationId xmlns:a16="http://schemas.microsoft.com/office/drawing/2014/main" id="{9267BD02-65C3-2942-B840-54B729059144}"/>
              </a:ext>
            </a:extLst>
          </p:cNvPr>
          <p:cNvSpPr>
            <a:spLocks noGrp="1"/>
          </p:cNvSpPr>
          <p:nvPr>
            <p:ph type="pic" sz="quarter" idx="12"/>
          </p:nvPr>
        </p:nvSpPr>
        <p:spPr>
          <a:xfrm>
            <a:off x="6926925" y="2501892"/>
            <a:ext cx="7315199" cy="73151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6" name="Text Placeholder 12">
            <a:extLst>
              <a:ext uri="{FF2B5EF4-FFF2-40B4-BE49-F238E27FC236}">
                <a16:creationId xmlns:a16="http://schemas.microsoft.com/office/drawing/2014/main" id="{580B63D5-BCBE-9C44-AF73-9F3E542F7168}"/>
              </a:ext>
            </a:extLst>
          </p:cNvPr>
          <p:cNvSpPr>
            <a:spLocks noGrp="1"/>
          </p:cNvSpPr>
          <p:nvPr>
            <p:ph type="body" sz="quarter" idx="13" hasCustomPrompt="1"/>
          </p:nvPr>
        </p:nvSpPr>
        <p:spPr>
          <a:xfrm>
            <a:off x="6926924" y="10067534"/>
            <a:ext cx="7559097"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7" name="Picture Placeholder 7">
            <a:extLst>
              <a:ext uri="{FF2B5EF4-FFF2-40B4-BE49-F238E27FC236}">
                <a16:creationId xmlns:a16="http://schemas.microsoft.com/office/drawing/2014/main" id="{CCACDB0A-D65F-D84D-A885-8947E700BF48}"/>
              </a:ext>
            </a:extLst>
          </p:cNvPr>
          <p:cNvSpPr>
            <a:spLocks noGrp="1"/>
          </p:cNvSpPr>
          <p:nvPr>
            <p:ph type="pic" sz="quarter" idx="14"/>
          </p:nvPr>
        </p:nvSpPr>
        <p:spPr>
          <a:xfrm>
            <a:off x="14859575" y="1735016"/>
            <a:ext cx="5486400"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20" name="Text Placeholder 12">
            <a:extLst>
              <a:ext uri="{FF2B5EF4-FFF2-40B4-BE49-F238E27FC236}">
                <a16:creationId xmlns:a16="http://schemas.microsoft.com/office/drawing/2014/main" id="{EE94F6CF-DD41-634D-BCFA-8B363E1BCFA5}"/>
              </a:ext>
            </a:extLst>
          </p:cNvPr>
          <p:cNvSpPr>
            <a:spLocks noGrp="1"/>
          </p:cNvSpPr>
          <p:nvPr>
            <p:ph type="body" sz="quarter" idx="17" hasCustomPrompt="1"/>
          </p:nvPr>
        </p:nvSpPr>
        <p:spPr>
          <a:xfrm>
            <a:off x="20749336" y="3792416"/>
            <a:ext cx="2377440" cy="16002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and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8" name="Picture Placeholder 7">
            <a:extLst>
              <a:ext uri="{FF2B5EF4-FFF2-40B4-BE49-F238E27FC236}">
                <a16:creationId xmlns:a16="http://schemas.microsoft.com/office/drawing/2014/main" id="{B7401E0D-D1CF-3641-8A73-0F22B92C35E7}"/>
              </a:ext>
            </a:extLst>
          </p:cNvPr>
          <p:cNvSpPr>
            <a:spLocks noGrp="1"/>
          </p:cNvSpPr>
          <p:nvPr>
            <p:ph type="pic" sz="quarter" idx="15"/>
          </p:nvPr>
        </p:nvSpPr>
        <p:spPr>
          <a:xfrm>
            <a:off x="14859574" y="5880726"/>
            <a:ext cx="7315199" cy="45719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9" name="Text Placeholder 12">
            <a:extLst>
              <a:ext uri="{FF2B5EF4-FFF2-40B4-BE49-F238E27FC236}">
                <a16:creationId xmlns:a16="http://schemas.microsoft.com/office/drawing/2014/main" id="{B80609EF-DFE4-FD4B-A009-0B81195135DF}"/>
              </a:ext>
            </a:extLst>
          </p:cNvPr>
          <p:cNvSpPr>
            <a:spLocks noGrp="1"/>
          </p:cNvSpPr>
          <p:nvPr>
            <p:ph type="body" sz="quarter" idx="16" hasCustomPrompt="1"/>
          </p:nvPr>
        </p:nvSpPr>
        <p:spPr>
          <a:xfrm>
            <a:off x="14859574" y="10666515"/>
            <a:ext cx="7531194"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13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1"/>
            <a:ext cx="11658600" cy="11658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165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tx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tx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19432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DE806D-0AC3-8A49-B547-835CADC23E78}"/>
              </a:ext>
            </a:extLst>
          </p:cNvPr>
          <p:cNvSpPr/>
          <p:nvPr userDrawn="1"/>
        </p:nvSpPr>
        <p:spPr>
          <a:xfrm>
            <a:off x="0" y="11079126"/>
            <a:ext cx="11875108" cy="2636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2"/>
            <a:ext cx="11658600" cy="137160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371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421BEA02-3BED-654A-A30C-8FB1EC22B7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086450" y="6788658"/>
            <a:ext cx="13807440" cy="230124"/>
          </a:xfrm>
          <a:prstGeom prst="rect">
            <a:avLst/>
          </a:prstGeom>
        </p:spPr>
      </p:pic>
      <p:pic>
        <p:nvPicPr>
          <p:cNvPr id="7" name="Picture 6">
            <a:extLst>
              <a:ext uri="{FF2B5EF4-FFF2-40B4-BE49-F238E27FC236}">
                <a16:creationId xmlns:a16="http://schemas.microsoft.com/office/drawing/2014/main" id="{A0AB48EA-4A88-8049-9B14-02AB6803C6D1}"/>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bg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bg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70770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E929A-D1BB-A64C-B05E-4350E36C10E0}"/>
              </a:ext>
              <a:ext uri="{C183D7F6-B498-43B3-948B-1728B52AA6E4}">
                <adec:decorative xmlns:adec="http://schemas.microsoft.com/office/drawing/2017/decorative" val="1"/>
              </a:ext>
            </a:extLst>
          </p:cNvPr>
          <p:cNvSpPr/>
          <p:nvPr userDrawn="1"/>
        </p:nvSpPr>
        <p:spPr>
          <a:xfrm>
            <a:off x="0" y="11617569"/>
            <a:ext cx="24384000" cy="2192216"/>
          </a:xfrm>
          <a:prstGeom prst="rect">
            <a:avLst/>
          </a:prstGeom>
          <a:solidFill>
            <a:srgbClr val="43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95727491-B011-CC42-85E6-B8301381AA2D}"/>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1798300"/>
            <a:ext cx="24384000" cy="246185"/>
          </a:xfrm>
          <a:prstGeom prst="rect">
            <a:avLst/>
          </a:prstGeom>
        </p:spPr>
      </p:pic>
      <p:pic>
        <p:nvPicPr>
          <p:cNvPr id="9" name="Picture 8" descr="Texas State University">
            <a:extLst>
              <a:ext uri="{FF2B5EF4-FFF2-40B4-BE49-F238E27FC236}">
                <a16:creationId xmlns:a16="http://schemas.microsoft.com/office/drawing/2014/main" id="{8518974B-9748-A645-99AC-7972B4327310}"/>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Placeholder 1"/>
          <p:cNvSpPr>
            <a:spLocks noGrp="1"/>
          </p:cNvSpPr>
          <p:nvPr>
            <p:ph type="title"/>
          </p:nvPr>
        </p:nvSpPr>
        <p:spPr>
          <a:xfrm>
            <a:off x="3048000" y="1371039"/>
            <a:ext cx="18288000" cy="114356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70" r:id="rId5"/>
    <p:sldLayoutId id="2147483667" r:id="rId6"/>
    <p:sldLayoutId id="2147483668" r:id="rId7"/>
    <p:sldLayoutId id="2147483669" r:id="rId8"/>
    <p:sldLayoutId id="2147483671" r:id="rId9"/>
  </p:sldLayoutIdLst>
  <p:txStyles>
    <p:titleStyle>
      <a:lvl1pPr algn="l" defTabSz="1828800" rtl="0" eaLnBrk="1" latinLnBrk="0" hangingPunct="1">
        <a:lnSpc>
          <a:spcPct val="90000"/>
        </a:lnSpc>
        <a:spcBef>
          <a:spcPct val="0"/>
        </a:spcBef>
        <a:buNone/>
        <a:defRPr sz="6000" b="0" i="0" kern="1200" spc="1200" baseline="0">
          <a:solidFill>
            <a:schemeClr val="tx1"/>
          </a:solidFill>
          <a:latin typeface="Nunito Sans"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remakelearning.org/opportunity/2019/08/19/grant-opportunity-nsf-innovative-technology-experiences-for-students-and-teachers-ites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ov/grfp/Login.do"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creativecommons.org/licenses/by-nc/3.0/" TargetMode="External"/><Relationship Id="rId5" Type="http://schemas.openxmlformats.org/officeDocument/2006/relationships/hyperlink" Target="https://www.pngall.com/application-png"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hyperlink" Target="https://www.freeimageslive.co.uk/free_stock_image/deadline-concept-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nsfgrfp.org/" TargetMode="External"/><Relationship Id="rId7" Type="http://schemas.openxmlformats.org/officeDocument/2006/relationships/hyperlink" Target="https://creativecommons.org/licenses/by-nc/3.0/"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www.pngall.com/website-png" TargetMode="External"/><Relationship Id="rId5" Type="http://schemas.openxmlformats.org/officeDocument/2006/relationships/image" Target="../media/image16.png"/><Relationship Id="rId4" Type="http://schemas.openxmlformats.org/officeDocument/2006/relationships/hyperlink" Target="https://www.research.gov/grfp/Login.d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gcexternalfunds@txstate.edu"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pxhere.com/en/photo/666000"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creativecommons.org/licenses/by-nc/3.0/" TargetMode="External"/><Relationship Id="rId4" Type="http://schemas.openxmlformats.org/officeDocument/2006/relationships/hyperlink" Target="http://neurodojo.blogspot.com/2018/04/the-nsf-grfp-problem-continues.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orange.biz/money-your-favorite-16737"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usahello.org/citizenship/for-citizens/civic-responsibility/" TargetMode="External"/><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DA2A5-482A-9743-84A7-58ADC93AB86D}"/>
              </a:ext>
            </a:extLst>
          </p:cNvPr>
          <p:cNvSpPr>
            <a:spLocks noGrp="1"/>
          </p:cNvSpPr>
          <p:nvPr>
            <p:ph type="title"/>
          </p:nvPr>
        </p:nvSpPr>
        <p:spPr/>
        <p:txBody>
          <a:bodyPr>
            <a:normAutofit/>
          </a:bodyPr>
          <a:lstStyle/>
          <a:p>
            <a:r>
              <a:rPr lang="en-US" spc="0" dirty="0"/>
              <a:t>GRADUATE RESEARCH FELLOWSHIP PROGRAM</a:t>
            </a:r>
          </a:p>
        </p:txBody>
      </p:sp>
      <p:sp>
        <p:nvSpPr>
          <p:cNvPr id="4" name="Text Placeholder 3">
            <a:extLst>
              <a:ext uri="{FF2B5EF4-FFF2-40B4-BE49-F238E27FC236}">
                <a16:creationId xmlns:a16="http://schemas.microsoft.com/office/drawing/2014/main" id="{A381F925-8E91-524F-A847-8D29EF64D424}"/>
              </a:ext>
            </a:extLst>
          </p:cNvPr>
          <p:cNvSpPr>
            <a:spLocks noGrp="1"/>
          </p:cNvSpPr>
          <p:nvPr>
            <p:ph type="body" sz="quarter" idx="11"/>
          </p:nvPr>
        </p:nvSpPr>
        <p:spPr/>
        <p:txBody>
          <a:bodyPr/>
          <a:lstStyle/>
          <a:p>
            <a:r>
              <a:rPr lang="en-US" dirty="0"/>
              <a:t>Information for Prospective NSF REU Applicants</a:t>
            </a:r>
          </a:p>
        </p:txBody>
      </p:sp>
      <p:pic>
        <p:nvPicPr>
          <p:cNvPr id="17" name="Picture Placeholder 16" descr="A picture containing transport, wheel&#10;&#10;Description automatically generated">
            <a:extLst>
              <a:ext uri="{FF2B5EF4-FFF2-40B4-BE49-F238E27FC236}">
                <a16:creationId xmlns:a16="http://schemas.microsoft.com/office/drawing/2014/main" id="{A76F1AB6-B5BD-01BA-D29E-2D1998C73A6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889" r="19889"/>
          <a:stretch>
            <a:fillRect/>
          </a:stretch>
        </p:blipFill>
        <p:spPr/>
      </p:pic>
      <p:sp>
        <p:nvSpPr>
          <p:cNvPr id="18" name="TextBox 17">
            <a:extLst>
              <a:ext uri="{FF2B5EF4-FFF2-40B4-BE49-F238E27FC236}">
                <a16:creationId xmlns:a16="http://schemas.microsoft.com/office/drawing/2014/main" id="{158DD288-A658-3910-5076-F7CFB9B1D201}"/>
              </a:ext>
            </a:extLst>
          </p:cNvPr>
          <p:cNvSpPr txBox="1"/>
          <p:nvPr/>
        </p:nvSpPr>
        <p:spPr>
          <a:xfrm>
            <a:off x="0" y="13469815"/>
            <a:ext cx="12252960" cy="230832"/>
          </a:xfrm>
          <a:prstGeom prst="rect">
            <a:avLst/>
          </a:prstGeom>
          <a:noFill/>
        </p:spPr>
        <p:txBody>
          <a:bodyPr wrap="square" rtlCol="0">
            <a:spAutoFit/>
          </a:bodyPr>
          <a:lstStyle/>
          <a:p>
            <a:r>
              <a:rPr lang="en-US" sz="900" dirty="0">
                <a:hlinkClick r:id="rId4" tooltip="https://remakelearning.org/opportunity/2019/08/19/grant-opportunity-nsf-innovative-technology-experiences-for-students-and-teachers-itest/"/>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678723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8480157" cy="1143562"/>
          </a:xfrm>
        </p:spPr>
        <p:txBody>
          <a:bodyPr>
            <a:normAutofit/>
          </a:bodyPr>
          <a:lstStyle/>
          <a:p>
            <a:r>
              <a:rPr lang="en-US" dirty="0"/>
              <a:t>UNDERGRADUATE APPLICANTS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3530599"/>
            <a:ext cx="19990905" cy="7700617"/>
          </a:xfrm>
        </p:spPr>
        <p:txBody>
          <a:bodyPr/>
          <a:lstStyle/>
          <a:p>
            <a:r>
              <a:rPr lang="en-US" sz="3200" dirty="0">
                <a:solidFill>
                  <a:schemeClr val="tx1"/>
                </a:solidFill>
              </a:rPr>
              <a:t>Undergraduate students apply in the fall of the academic year in which they anticipate receiving a bachelor’s degree.</a:t>
            </a:r>
          </a:p>
          <a:p>
            <a:endParaRPr lang="en-US" sz="800" dirty="0">
              <a:solidFill>
                <a:schemeClr val="tx1"/>
              </a:solidFill>
            </a:endParaRPr>
          </a:p>
          <a:p>
            <a:r>
              <a:rPr lang="en-US" dirty="0">
                <a:solidFill>
                  <a:schemeClr val="tx1"/>
                </a:solidFill>
              </a:rPr>
              <a:t>For the 2023 competition…</a:t>
            </a:r>
          </a:p>
          <a:p>
            <a:pPr marL="342900" indent="-342900">
              <a:buFont typeface="Arial" panose="020B0604020202020204" pitchFamily="34" charset="0"/>
              <a:buChar char="•"/>
            </a:pPr>
            <a:r>
              <a:rPr lang="en-US" dirty="0">
                <a:solidFill>
                  <a:schemeClr val="tx1"/>
                </a:solidFill>
              </a:rPr>
              <a:t>You will be a senior undergraduate student in fall 2022, or you are currently in your final year of undergraduate study.</a:t>
            </a:r>
          </a:p>
          <a:p>
            <a:pPr marL="342900" indent="-342900">
              <a:buFont typeface="Arial" panose="020B0604020202020204" pitchFamily="34" charset="0"/>
              <a:buChar char="•"/>
            </a:pPr>
            <a:r>
              <a:rPr lang="en-US" dirty="0">
                <a:solidFill>
                  <a:schemeClr val="tx1"/>
                </a:solidFill>
              </a:rPr>
              <a:t>You are on track to receive a bachelor’s degree before fall 2023 (December 2022, May 2023, August 2023).</a:t>
            </a:r>
          </a:p>
          <a:p>
            <a:pPr marL="342900" indent="-342900">
              <a:buFont typeface="Arial" panose="020B0604020202020204" pitchFamily="34" charset="0"/>
              <a:buChar char="•"/>
            </a:pPr>
            <a:r>
              <a:rPr lang="en-US" dirty="0">
                <a:solidFill>
                  <a:schemeClr val="tx1"/>
                </a:solidFill>
              </a:rPr>
              <a:t>You are a bachelor’s degree holder (post-baccalaureate) and you have no graduate study.</a:t>
            </a:r>
          </a:p>
          <a:p>
            <a:pPr marL="342900" indent="-342900">
              <a:buFont typeface="Arial" panose="020B0604020202020204" pitchFamily="34" charset="0"/>
              <a:buChar char="•"/>
            </a:pPr>
            <a:r>
              <a:rPr lang="en-US" dirty="0">
                <a:solidFill>
                  <a:schemeClr val="tx1"/>
                </a:solidFill>
              </a:rPr>
              <a:t>You are applying to graduate school for fall 2023.</a:t>
            </a:r>
          </a:p>
          <a:p>
            <a:pPr marL="342900" indent="-342900">
              <a:buFont typeface="Arial" panose="020B0604020202020204" pitchFamily="34" charset="0"/>
              <a:buChar char="•"/>
            </a:pPr>
            <a:r>
              <a:rPr lang="en-US" dirty="0">
                <a:solidFill>
                  <a:schemeClr val="tx1"/>
                </a:solidFill>
              </a:rPr>
              <a:t>You will be accepted to a graduate program by May 1, 2023.</a:t>
            </a:r>
          </a:p>
          <a:p>
            <a:endParaRPr lang="en-US" sz="2800" dirty="0"/>
          </a:p>
          <a:p>
            <a:endParaRPr lang="en-US" dirty="0"/>
          </a:p>
        </p:txBody>
      </p:sp>
    </p:spTree>
    <p:extLst>
      <p:ext uri="{BB962C8B-B14F-4D97-AF65-F5344CB8AC3E}">
        <p14:creationId xmlns:p14="http://schemas.microsoft.com/office/powerpoint/2010/main" val="196117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9831879" cy="1143562"/>
          </a:xfrm>
        </p:spPr>
        <p:txBody>
          <a:bodyPr>
            <a:noAutofit/>
          </a:bodyPr>
          <a:lstStyle/>
          <a:p>
            <a:r>
              <a:rPr lang="en-US" spc="600" dirty="0"/>
              <a:t>NEW(ISH) RULE: NUMBER OF APPLICATIONS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3530599"/>
            <a:ext cx="20945062" cy="7700617"/>
          </a:xfrm>
        </p:spPr>
        <p:txBody>
          <a:bodyPr/>
          <a:lstStyle/>
          <a:p>
            <a:r>
              <a:rPr lang="en-US" sz="3200" dirty="0">
                <a:solidFill>
                  <a:schemeClr val="tx1"/>
                </a:solidFill>
              </a:rPr>
              <a:t>Effective as of the 2017 competition, graduate students are limited to only one application, EITHER in their first year OR in their second year of graduate school.</a:t>
            </a:r>
          </a:p>
          <a:p>
            <a:endParaRPr lang="en-US" sz="1200" dirty="0">
              <a:solidFill>
                <a:schemeClr val="tx1"/>
              </a:solidFill>
            </a:endParaRPr>
          </a:p>
          <a:p>
            <a:pPr marL="342900" indent="-342900">
              <a:buFont typeface="Arial" panose="020B0604020202020204" pitchFamily="34" charset="0"/>
              <a:buChar char="•"/>
            </a:pPr>
            <a:r>
              <a:rPr lang="en-US" dirty="0">
                <a:solidFill>
                  <a:schemeClr val="tx1"/>
                </a:solidFill>
              </a:rPr>
              <a:t>Rule does not affect undergraduate students. You may still apply as an undergraduate and/or post-bac student and apply again as a graduate student if you are not awarded a GRFP.</a:t>
            </a:r>
          </a:p>
          <a:p>
            <a:endParaRPr lang="en-US" sz="800" dirty="0">
              <a:solidFill>
                <a:schemeClr val="tx1"/>
              </a:solidFill>
            </a:endParaRPr>
          </a:p>
          <a:p>
            <a:pPr marL="800100" lvl="1" indent="-342900">
              <a:lnSpc>
                <a:spcPct val="100000"/>
              </a:lnSpc>
              <a:buFont typeface="Wingdings" panose="05000000000000000000" pitchFamily="2" charset="2"/>
              <a:buChar char="Ø"/>
            </a:pPr>
            <a:r>
              <a:rPr lang="en-US" dirty="0">
                <a:solidFill>
                  <a:schemeClr val="tx1"/>
                </a:solidFill>
              </a:rPr>
              <a:t>The purpose is to recruit diverse cohorts; the undergraduate population in STEM is more diverse than graduate population.</a:t>
            </a:r>
          </a:p>
          <a:p>
            <a:pPr marL="800100" lvl="1" indent="-342900">
              <a:lnSpc>
                <a:spcPct val="100000"/>
              </a:lnSpc>
              <a:buFont typeface="Wingdings" panose="05000000000000000000" pitchFamily="2" charset="2"/>
              <a:buChar char="Ø"/>
            </a:pPr>
            <a:endParaRPr lang="en-US" dirty="0">
              <a:solidFill>
                <a:schemeClr val="tx1"/>
              </a:solidFill>
            </a:endParaRPr>
          </a:p>
          <a:p>
            <a:pPr marL="800100" lvl="1" indent="-342900">
              <a:lnSpc>
                <a:spcPct val="100000"/>
              </a:lnSpc>
              <a:buFont typeface="Wingdings" panose="05000000000000000000" pitchFamily="2" charset="2"/>
              <a:buChar char="Ø"/>
            </a:pPr>
            <a:r>
              <a:rPr lang="en-US" dirty="0">
                <a:solidFill>
                  <a:schemeClr val="tx1"/>
                </a:solidFill>
              </a:rPr>
              <a:t>Undergraduate applications had fallen from 41% to 25% of the applicant pool since 2001. </a:t>
            </a:r>
          </a:p>
          <a:p>
            <a:endParaRPr lang="en-US" sz="1200" dirty="0">
              <a:solidFill>
                <a:schemeClr val="tx1"/>
              </a:solidFill>
            </a:endParaRPr>
          </a:p>
          <a:p>
            <a:pPr marL="342900" indent="-342900">
              <a:buFont typeface="Arial" panose="020B0604020202020204" pitchFamily="34" charset="0"/>
              <a:buChar char="•"/>
            </a:pPr>
            <a:r>
              <a:rPr lang="en-US" dirty="0">
                <a:solidFill>
                  <a:schemeClr val="tx1"/>
                </a:solidFill>
              </a:rPr>
              <a:t>Graduate students should consult with their advisors about the timing of their applications to determine in which year to apply.</a:t>
            </a:r>
          </a:p>
          <a:p>
            <a:endParaRPr lang="en-US" sz="2800" dirty="0"/>
          </a:p>
          <a:p>
            <a:endParaRPr lang="en-US" dirty="0"/>
          </a:p>
        </p:txBody>
      </p:sp>
    </p:spTree>
    <p:extLst>
      <p:ext uri="{BB962C8B-B14F-4D97-AF65-F5344CB8AC3E}">
        <p14:creationId xmlns:p14="http://schemas.microsoft.com/office/powerpoint/2010/main" val="95492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a:xfrm>
            <a:off x="1531087" y="1137123"/>
            <a:ext cx="15922026" cy="1143562"/>
          </a:xfrm>
        </p:spPr>
        <p:txBody>
          <a:bodyPr>
            <a:normAutofit/>
          </a:bodyPr>
          <a:lstStyle/>
          <a:p>
            <a:r>
              <a:rPr lang="en-US" dirty="0">
                <a:solidFill>
                  <a:schemeClr val="tx1">
                    <a:lumMod val="75000"/>
                    <a:lumOff val="25000"/>
                  </a:schemeClr>
                </a:solidFill>
              </a:rPr>
              <a:t>FIELD OF STUDY REQUIREMENT</a:t>
            </a:r>
          </a:p>
        </p:txBody>
      </p:sp>
      <p:sp>
        <p:nvSpPr>
          <p:cNvPr id="19" name="Text Placeholder 18">
            <a:extLst>
              <a:ext uri="{FF2B5EF4-FFF2-40B4-BE49-F238E27FC236}">
                <a16:creationId xmlns:a16="http://schemas.microsoft.com/office/drawing/2014/main" id="{D968E9CC-C971-8749-9AC4-358E669F5C3C}"/>
              </a:ext>
            </a:extLst>
          </p:cNvPr>
          <p:cNvSpPr>
            <a:spLocks noGrp="1"/>
          </p:cNvSpPr>
          <p:nvPr>
            <p:ph type="body" sz="quarter" idx="10"/>
          </p:nvPr>
        </p:nvSpPr>
        <p:spPr/>
        <p:txBody>
          <a:bodyPr/>
          <a:lstStyle/>
          <a:p>
            <a:r>
              <a:rPr lang="en-US" dirty="0">
                <a:solidFill>
                  <a:schemeClr val="tx1"/>
                </a:solidFill>
              </a:rPr>
              <a:t>The following programs and areas of study are ineligible:</a:t>
            </a:r>
          </a:p>
          <a:p>
            <a:pPr marL="342900" indent="-342900">
              <a:buFont typeface="Arial" panose="020B0604020202020204" pitchFamily="34" charset="0"/>
              <a:buChar char="•"/>
            </a:pPr>
            <a:r>
              <a:rPr lang="en-US" dirty="0">
                <a:solidFill>
                  <a:schemeClr val="tx1"/>
                </a:solidFill>
              </a:rPr>
              <a:t>practice-oriented professional degree programs, such as medical, law, business, physical therapy, and social work  (MD, DDS, JD, MBA, DPT, MSW, MPH; also MD/PhD)</a:t>
            </a:r>
          </a:p>
          <a:p>
            <a:pPr marL="342900" indent="-342900">
              <a:buFont typeface="Arial" panose="020B0604020202020204" pitchFamily="34" charset="0"/>
              <a:buChar char="•"/>
            </a:pPr>
            <a:r>
              <a:rPr lang="en-US" dirty="0">
                <a:solidFill>
                  <a:schemeClr val="tx1"/>
                </a:solidFill>
              </a:rPr>
              <a:t>professional degree programs and graduate programs that are primarily course-based (no thesis)</a:t>
            </a:r>
          </a:p>
          <a:p>
            <a:pPr marL="342900" indent="-342900">
              <a:buFont typeface="Arial" panose="020B0604020202020204" pitchFamily="34" charset="0"/>
              <a:buChar char="•"/>
            </a:pPr>
            <a:r>
              <a:rPr lang="en-US" dirty="0">
                <a:solidFill>
                  <a:schemeClr val="tx1"/>
                </a:solidFill>
              </a:rPr>
              <a:t>clinical practice or patient-oriented degree programs, such as nursing, counseling, and health services research</a:t>
            </a:r>
          </a:p>
          <a:p>
            <a:pPr marL="342900" indent="-342900">
              <a:buFont typeface="Arial" panose="020B0604020202020204" pitchFamily="34" charset="0"/>
              <a:buChar char="•"/>
            </a:pPr>
            <a:r>
              <a:rPr lang="en-US" dirty="0">
                <a:solidFill>
                  <a:schemeClr val="tx1"/>
                </a:solidFill>
              </a:rPr>
              <a:t>biomedical research and research using animal models of disease (etiology, pharmacology, epidemiology)</a:t>
            </a:r>
          </a:p>
          <a:p>
            <a:pPr marL="914400" indent="-457200">
              <a:buFont typeface="Wingdings" panose="05000000000000000000" pitchFamily="2" charset="2"/>
              <a:buChar char="Ø"/>
            </a:pPr>
            <a:r>
              <a:rPr lang="en-US" dirty="0">
                <a:solidFill>
                  <a:schemeClr val="tx1"/>
                </a:solidFill>
              </a:rPr>
              <a:t>Exception: biomedical engineering	</a:t>
            </a:r>
          </a:p>
          <a:p>
            <a:endParaRPr lang="en-US" dirty="0"/>
          </a:p>
        </p:txBody>
      </p:sp>
      <p:pic>
        <p:nvPicPr>
          <p:cNvPr id="3" name="Picture Placeholder 2">
            <a:extLst>
              <a:ext uri="{FF2B5EF4-FFF2-40B4-BE49-F238E27FC236}">
                <a16:creationId xmlns:a16="http://schemas.microsoft.com/office/drawing/2014/main" id="{8CDD0DD0-6018-1355-ECED-AA9678DC510B}"/>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2675" r="12675"/>
          <a:stretch/>
        </p:blipFill>
        <p:spPr>
          <a:xfrm>
            <a:off x="15296400" y="3057112"/>
            <a:ext cx="8686800" cy="7772400"/>
          </a:xfrm>
        </p:spPr>
      </p:pic>
    </p:spTree>
    <p:extLst>
      <p:ext uri="{BB962C8B-B14F-4D97-AF65-F5344CB8AC3E}">
        <p14:creationId xmlns:p14="http://schemas.microsoft.com/office/powerpoint/2010/main" val="244948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8480157" cy="1143562"/>
          </a:xfrm>
        </p:spPr>
        <p:txBody>
          <a:bodyPr>
            <a:normAutofit/>
          </a:bodyPr>
          <a:lstStyle/>
          <a:p>
            <a:r>
              <a:rPr lang="en-US" dirty="0"/>
              <a:t>SUPPORTED FIELDS OF STUDY</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2616199"/>
            <a:ext cx="19990905" cy="8933071"/>
          </a:xfrm>
        </p:spPr>
        <p:txBody>
          <a:bodyPr/>
          <a:lstStyle/>
          <a:p>
            <a:pPr marL="1828800" indent="-914400">
              <a:buFont typeface="Arial" panose="020B0604020202020204" pitchFamily="34" charset="0"/>
              <a:buChar char="•"/>
            </a:pPr>
            <a:r>
              <a:rPr lang="en-US" sz="3200" dirty="0">
                <a:solidFill>
                  <a:schemeClr val="tx1"/>
                </a:solidFill>
              </a:rPr>
              <a:t>Science, Technology, Engineering, and Mathematics</a:t>
            </a:r>
          </a:p>
          <a:p>
            <a:pPr marL="1828800">
              <a:lnSpc>
                <a:spcPct val="100000"/>
              </a:lnSpc>
            </a:pPr>
            <a:r>
              <a:rPr lang="en-US" dirty="0">
                <a:solidFill>
                  <a:schemeClr val="tx1"/>
                </a:solidFill>
              </a:rPr>
              <a:t>	Chemistry</a:t>
            </a:r>
          </a:p>
          <a:p>
            <a:pPr marL="1828800">
              <a:lnSpc>
                <a:spcPct val="100000"/>
              </a:lnSpc>
            </a:pPr>
            <a:r>
              <a:rPr lang="en-US" dirty="0">
                <a:solidFill>
                  <a:schemeClr val="tx1"/>
                </a:solidFill>
              </a:rPr>
              <a:t>	</a:t>
            </a:r>
            <a:r>
              <a:rPr lang="en-US" b="1" dirty="0">
                <a:solidFill>
                  <a:schemeClr val="tx1"/>
                </a:solidFill>
              </a:rPr>
              <a:t>Computer and Information Sciences and Engineering</a:t>
            </a:r>
          </a:p>
          <a:p>
            <a:pPr marL="1828800">
              <a:lnSpc>
                <a:spcPct val="100000"/>
              </a:lnSpc>
            </a:pPr>
            <a:r>
              <a:rPr lang="en-US" dirty="0">
                <a:solidFill>
                  <a:schemeClr val="tx1"/>
                </a:solidFill>
              </a:rPr>
              <a:t>	Engineering </a:t>
            </a:r>
          </a:p>
          <a:p>
            <a:pPr marL="1828800">
              <a:lnSpc>
                <a:spcPct val="100000"/>
              </a:lnSpc>
            </a:pPr>
            <a:r>
              <a:rPr lang="en-US" dirty="0">
                <a:solidFill>
                  <a:schemeClr val="tx1"/>
                </a:solidFill>
              </a:rPr>
              <a:t>	Geosciences</a:t>
            </a:r>
          </a:p>
          <a:p>
            <a:pPr marL="1828800">
              <a:lnSpc>
                <a:spcPct val="100000"/>
              </a:lnSpc>
            </a:pPr>
            <a:r>
              <a:rPr lang="en-US" dirty="0">
                <a:solidFill>
                  <a:schemeClr val="tx1"/>
                </a:solidFill>
              </a:rPr>
              <a:t>	Life Sciences (Biology, Biochemistry, Ecology)</a:t>
            </a:r>
          </a:p>
          <a:p>
            <a:pPr marL="1828800">
              <a:lnSpc>
                <a:spcPct val="100000"/>
              </a:lnSpc>
            </a:pPr>
            <a:r>
              <a:rPr lang="en-US" dirty="0">
                <a:solidFill>
                  <a:schemeClr val="tx1"/>
                </a:solidFill>
              </a:rPr>
              <a:t>	Materials Research</a:t>
            </a:r>
          </a:p>
          <a:p>
            <a:pPr marL="1828800">
              <a:lnSpc>
                <a:spcPct val="100000"/>
              </a:lnSpc>
            </a:pPr>
            <a:r>
              <a:rPr lang="en-US" dirty="0">
                <a:solidFill>
                  <a:schemeClr val="tx1"/>
                </a:solidFill>
              </a:rPr>
              <a:t>	Mathematical Sciences</a:t>
            </a:r>
          </a:p>
          <a:p>
            <a:pPr marL="1828800">
              <a:lnSpc>
                <a:spcPct val="100000"/>
              </a:lnSpc>
            </a:pPr>
            <a:r>
              <a:rPr lang="en-US" dirty="0">
                <a:solidFill>
                  <a:schemeClr val="tx1"/>
                </a:solidFill>
              </a:rPr>
              <a:t>	Physics and Astronomy</a:t>
            </a:r>
          </a:p>
          <a:p>
            <a:pPr marL="1828800">
              <a:lnSpc>
                <a:spcPct val="100000"/>
              </a:lnSpc>
            </a:pPr>
            <a:r>
              <a:rPr lang="en-US" dirty="0">
                <a:solidFill>
                  <a:schemeClr val="tx1"/>
                </a:solidFill>
              </a:rPr>
              <a:t>	Psychology</a:t>
            </a:r>
          </a:p>
          <a:p>
            <a:pPr marL="1828800" indent="-914400">
              <a:buFont typeface="Arial" panose="020B0604020202020204" pitchFamily="34" charset="0"/>
              <a:buChar char="•"/>
            </a:pPr>
            <a:r>
              <a:rPr lang="en-US" sz="3200" dirty="0">
                <a:solidFill>
                  <a:schemeClr val="tx1"/>
                </a:solidFill>
              </a:rPr>
              <a:t>STEM Education</a:t>
            </a:r>
          </a:p>
          <a:p>
            <a:pPr marL="1828800" indent="-914400">
              <a:buFont typeface="Arial" panose="020B0604020202020204" pitchFamily="34" charset="0"/>
              <a:buChar char="•"/>
            </a:pPr>
            <a:r>
              <a:rPr lang="en-US" sz="3200" dirty="0">
                <a:solidFill>
                  <a:schemeClr val="tx1"/>
                </a:solidFill>
              </a:rPr>
              <a:t>Social Sciences</a:t>
            </a:r>
          </a:p>
          <a:p>
            <a:endParaRPr lang="en-US" dirty="0">
              <a:solidFill>
                <a:schemeClr val="tx1"/>
              </a:solidFill>
            </a:endParaRPr>
          </a:p>
          <a:p>
            <a:endParaRPr lang="en-US" dirty="0"/>
          </a:p>
        </p:txBody>
      </p:sp>
    </p:spTree>
    <p:extLst>
      <p:ext uri="{BB962C8B-B14F-4D97-AF65-F5344CB8AC3E}">
        <p14:creationId xmlns:p14="http://schemas.microsoft.com/office/powerpoint/2010/main" val="22895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9831879" cy="1143562"/>
          </a:xfrm>
        </p:spPr>
        <p:txBody>
          <a:bodyPr>
            <a:noAutofit/>
          </a:bodyPr>
          <a:lstStyle/>
          <a:p>
            <a:r>
              <a:rPr lang="en-US" spc="600" dirty="0"/>
              <a:t>CISE SUBFIELDS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2675838"/>
            <a:ext cx="20945062" cy="7700617"/>
          </a:xfrm>
        </p:spPr>
        <p:txBody>
          <a:bodyPr numCol="2"/>
          <a:lstStyle/>
          <a:p>
            <a:pPr>
              <a:lnSpc>
                <a:spcPct val="100000"/>
              </a:lnSpc>
              <a:spcBef>
                <a:spcPts val="0"/>
              </a:spcBef>
            </a:pPr>
            <a:r>
              <a:rPr lang="en-US" sz="3200" dirty="0">
                <a:solidFill>
                  <a:schemeClr val="tx1"/>
                </a:solidFill>
              </a:rPr>
              <a:t>Algorithms and Theoretical Foundations</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Artificial Intelligence</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Bioinformatics and other Informatics</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Communication and Information Theory</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Computational Science and Engineering</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Computationally Intensive Research</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Computer Architecture</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Computer Networks</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Computer Security and Privacy</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Computer Systems and Embedded Systems</a:t>
            </a:r>
            <a:endParaRPr lang="en-US" sz="1600" dirty="0">
              <a:solidFill>
                <a:schemeClr val="tx1"/>
              </a:solidFill>
            </a:endParaRP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Data Mining &amp; Information Retrieval</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Data Science</a:t>
            </a:r>
          </a:p>
          <a:p>
            <a:pPr>
              <a:lnSpc>
                <a:spcPct val="100000"/>
              </a:lnSpc>
              <a:spcBef>
                <a:spcPts val="0"/>
              </a:spcBef>
            </a:pPr>
            <a:endParaRPr lang="en-US" sz="1600" dirty="0">
              <a:solidFill>
                <a:schemeClr val="tx1"/>
              </a:solidFill>
            </a:endParaRPr>
          </a:p>
          <a:p>
            <a:pPr>
              <a:lnSpc>
                <a:spcPct val="100000"/>
              </a:lnSpc>
              <a:spcBef>
                <a:spcPts val="0"/>
              </a:spcBef>
            </a:pPr>
            <a:endParaRPr lang="en-US" sz="3200" dirty="0">
              <a:solidFill>
                <a:schemeClr val="tx1"/>
              </a:solidFill>
            </a:endParaRPr>
          </a:p>
          <a:p>
            <a:pPr>
              <a:lnSpc>
                <a:spcPct val="100000"/>
              </a:lnSpc>
              <a:spcBef>
                <a:spcPts val="0"/>
              </a:spcBef>
            </a:pPr>
            <a:r>
              <a:rPr lang="en-US" sz="3200" dirty="0">
                <a:solidFill>
                  <a:schemeClr val="tx1"/>
                </a:solidFill>
              </a:rPr>
              <a:t>Databases</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Formal Methods, Verification, and Programming Languages</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Graphics and Visualization</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Human Computer Interaction</a:t>
            </a:r>
          </a:p>
          <a:p>
            <a:pPr>
              <a:lnSpc>
                <a:spcPct val="100000"/>
              </a:lnSpc>
              <a:spcBef>
                <a:spcPts val="0"/>
              </a:spcBef>
            </a:pPr>
            <a:endParaRPr lang="en-US" sz="1600" dirty="0">
              <a:solidFill>
                <a:schemeClr val="tx1"/>
              </a:solidFill>
            </a:endParaRPr>
          </a:p>
          <a:p>
            <a:pPr>
              <a:lnSpc>
                <a:spcPct val="100000"/>
              </a:lnSpc>
              <a:spcBef>
                <a:spcPts val="0"/>
              </a:spcBef>
            </a:pPr>
            <a:r>
              <a:rPr lang="en-US" sz="3200" b="1" dirty="0">
                <a:solidFill>
                  <a:schemeClr val="tx1"/>
                </a:solidFill>
              </a:rPr>
              <a:t>Machine Learning</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Natural Language Processing</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Quantum Computing and Communication</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Quantum Information Science</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Robotics and Computer Vision</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Software Engineering</a:t>
            </a:r>
          </a:p>
          <a:p>
            <a:pPr>
              <a:lnSpc>
                <a:spcPct val="100000"/>
              </a:lnSpc>
              <a:spcBef>
                <a:spcPts val="0"/>
              </a:spcBef>
            </a:pPr>
            <a:endParaRPr lang="en-US" sz="1600" dirty="0">
              <a:solidFill>
                <a:schemeClr val="tx1"/>
              </a:solidFill>
            </a:endParaRPr>
          </a:p>
          <a:p>
            <a:pPr>
              <a:lnSpc>
                <a:spcPct val="100000"/>
              </a:lnSpc>
              <a:spcBef>
                <a:spcPts val="0"/>
              </a:spcBef>
            </a:pPr>
            <a:r>
              <a:rPr lang="en-US" sz="3200" dirty="0">
                <a:solidFill>
                  <a:schemeClr val="tx1"/>
                </a:solidFill>
              </a:rPr>
              <a:t>CISE, other (specify)</a:t>
            </a:r>
          </a:p>
          <a:p>
            <a:endParaRPr lang="en-US" dirty="0"/>
          </a:p>
        </p:txBody>
      </p:sp>
    </p:spTree>
    <p:extLst>
      <p:ext uri="{BB962C8B-B14F-4D97-AF65-F5344CB8AC3E}">
        <p14:creationId xmlns:p14="http://schemas.microsoft.com/office/powerpoint/2010/main" val="1925493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3586D-E2A8-CC4C-A59E-24C9664D2050}"/>
              </a:ext>
            </a:extLst>
          </p:cNvPr>
          <p:cNvSpPr>
            <a:spLocks noGrp="1"/>
          </p:cNvSpPr>
          <p:nvPr>
            <p:ph type="title"/>
          </p:nvPr>
        </p:nvSpPr>
        <p:spPr/>
        <p:txBody>
          <a:bodyPr>
            <a:normAutofit fontScale="90000"/>
          </a:bodyPr>
          <a:lstStyle/>
          <a:p>
            <a:r>
              <a:rPr lang="en-US" spc="300" dirty="0"/>
              <a:t>APPLICATION COMPONENTS</a:t>
            </a:r>
          </a:p>
        </p:txBody>
      </p:sp>
      <p:sp>
        <p:nvSpPr>
          <p:cNvPr id="6" name="Text Placeholder 5">
            <a:extLst>
              <a:ext uri="{FF2B5EF4-FFF2-40B4-BE49-F238E27FC236}">
                <a16:creationId xmlns:a16="http://schemas.microsoft.com/office/drawing/2014/main" id="{FEB0E36C-0987-0542-9D20-8C3BDCC0EC8C}"/>
              </a:ext>
            </a:extLst>
          </p:cNvPr>
          <p:cNvSpPr>
            <a:spLocks noGrp="1"/>
          </p:cNvSpPr>
          <p:nvPr>
            <p:ph type="body" sz="quarter" idx="13"/>
          </p:nvPr>
        </p:nvSpPr>
        <p:spPr>
          <a:xfrm>
            <a:off x="12998689" y="2365074"/>
            <a:ext cx="11193154" cy="9820300"/>
          </a:xfrm>
        </p:spPr>
        <p:txBody>
          <a:bodyPr/>
          <a:lstStyle/>
          <a:p>
            <a:pPr>
              <a:spcAft>
                <a:spcPts val="0"/>
              </a:spcAft>
            </a:pPr>
            <a:r>
              <a:rPr lang="en-US" sz="3200" dirty="0"/>
              <a:t>Application form (</a:t>
            </a:r>
            <a:r>
              <a:rPr lang="en-US" sz="3200" dirty="0">
                <a:hlinkClick r:id="rId3">
                  <a:extLst>
                    <a:ext uri="{A12FA001-AC4F-418D-AE19-62706E023703}">
                      <ahyp:hlinkClr xmlns:ahyp="http://schemas.microsoft.com/office/drawing/2018/hyperlinkcolor" val="tx"/>
                    </a:ext>
                  </a:extLst>
                </a:hlinkClick>
              </a:rPr>
              <a:t>https://www.research.gov/grfp/Login.do</a:t>
            </a:r>
            <a:r>
              <a:rPr lang="en-US" sz="3200" dirty="0"/>
              <a:t>):</a:t>
            </a:r>
          </a:p>
          <a:p>
            <a:pPr marL="914400" indent="-914400">
              <a:lnSpc>
                <a:spcPct val="100000"/>
              </a:lnSpc>
              <a:spcAft>
                <a:spcPts val="0"/>
              </a:spcAft>
            </a:pPr>
            <a:r>
              <a:rPr lang="en-US" sz="2800" dirty="0"/>
              <a:t>	Personal Information</a:t>
            </a:r>
          </a:p>
          <a:p>
            <a:pPr marL="914400" indent="-914400">
              <a:lnSpc>
                <a:spcPct val="100000"/>
              </a:lnSpc>
              <a:spcAft>
                <a:spcPts val="0"/>
              </a:spcAft>
            </a:pPr>
            <a:r>
              <a:rPr lang="en-US" sz="2800" dirty="0"/>
              <a:t>	Education, Work and Other Experience</a:t>
            </a:r>
          </a:p>
          <a:p>
            <a:pPr marL="914400" indent="-914400">
              <a:lnSpc>
                <a:spcPct val="100000"/>
              </a:lnSpc>
              <a:spcAft>
                <a:spcPts val="0"/>
              </a:spcAft>
            </a:pPr>
            <a:r>
              <a:rPr lang="en-US" sz="2800" dirty="0"/>
              <a:t>	Academic Honors, Publications, and Presentations</a:t>
            </a:r>
          </a:p>
          <a:p>
            <a:pPr marL="914400" indent="-914400">
              <a:lnSpc>
                <a:spcPct val="100000"/>
              </a:lnSpc>
              <a:spcAft>
                <a:spcPts val="0"/>
              </a:spcAft>
            </a:pPr>
            <a:r>
              <a:rPr lang="en-US" sz="2800" dirty="0"/>
              <a:t>	Proposed Field of Study and Graduate School</a:t>
            </a:r>
            <a:endParaRPr lang="en-US" sz="1800" dirty="0"/>
          </a:p>
          <a:p>
            <a:pPr>
              <a:spcAft>
                <a:spcPts val="0"/>
              </a:spcAft>
            </a:pPr>
            <a:r>
              <a:rPr lang="en-US" sz="3200" dirty="0"/>
              <a:t>Electronic transcripts </a:t>
            </a:r>
            <a:r>
              <a:rPr lang="en-US" sz="2800" dirty="0"/>
              <a:t>– undergraduate and graduate transcripts</a:t>
            </a:r>
            <a:r>
              <a:rPr lang="en-US" sz="1800" dirty="0"/>
              <a:t>	</a:t>
            </a:r>
          </a:p>
          <a:p>
            <a:pPr>
              <a:spcAft>
                <a:spcPts val="0"/>
              </a:spcAft>
            </a:pPr>
            <a:r>
              <a:rPr lang="en-US" sz="3200" dirty="0"/>
              <a:t>References (3) – </a:t>
            </a:r>
            <a:r>
              <a:rPr lang="en-US" sz="2800" dirty="0"/>
              <a:t>names and email addresses of letter writers</a:t>
            </a:r>
          </a:p>
          <a:p>
            <a:pPr marL="914400">
              <a:spcAft>
                <a:spcPts val="0"/>
              </a:spcAft>
            </a:pPr>
            <a:r>
              <a:rPr lang="en-US" sz="2800" dirty="0"/>
              <a:t>2-page letters uploaded by references</a:t>
            </a:r>
            <a:endParaRPr lang="en-US" sz="1800" dirty="0"/>
          </a:p>
          <a:p>
            <a:pPr>
              <a:spcAft>
                <a:spcPts val="0"/>
              </a:spcAft>
            </a:pPr>
            <a:r>
              <a:rPr lang="en-US" sz="3200" dirty="0"/>
              <a:t>Two statements:</a:t>
            </a:r>
          </a:p>
          <a:p>
            <a:pPr marL="914400" indent="-914400">
              <a:lnSpc>
                <a:spcPct val="100000"/>
              </a:lnSpc>
              <a:spcAft>
                <a:spcPts val="0"/>
              </a:spcAft>
            </a:pPr>
            <a:r>
              <a:rPr lang="en-US" sz="3200" dirty="0"/>
              <a:t>	</a:t>
            </a:r>
            <a:r>
              <a:rPr lang="en-US" sz="2800" dirty="0"/>
              <a:t>Personal, Relevant Background and Future Goals (3 pages)</a:t>
            </a:r>
          </a:p>
          <a:p>
            <a:pPr marL="914400" indent="-914400">
              <a:lnSpc>
                <a:spcPct val="100000"/>
              </a:lnSpc>
              <a:spcAft>
                <a:spcPts val="0"/>
              </a:spcAft>
            </a:pPr>
            <a:r>
              <a:rPr lang="en-US" sz="2800" dirty="0"/>
              <a:t>	Graduate Research Plan (2 pages)</a:t>
            </a:r>
          </a:p>
        </p:txBody>
      </p:sp>
      <p:pic>
        <p:nvPicPr>
          <p:cNvPr id="11" name="Picture Placeholder 10">
            <a:extLst>
              <a:ext uri="{FF2B5EF4-FFF2-40B4-BE49-F238E27FC236}">
                <a16:creationId xmlns:a16="http://schemas.microsoft.com/office/drawing/2014/main" id="{63A74B4D-B1EA-F871-E055-BEFB11A65D7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2326" r="22326"/>
          <a:stretch>
            <a:fillRect/>
          </a:stretch>
        </p:blipFill>
        <p:spPr>
          <a:xfrm>
            <a:off x="595392" y="510986"/>
            <a:ext cx="10789920" cy="12694027"/>
          </a:xfrm>
        </p:spPr>
      </p:pic>
      <p:sp>
        <p:nvSpPr>
          <p:cNvPr id="12" name="TextBox 11">
            <a:extLst>
              <a:ext uri="{FF2B5EF4-FFF2-40B4-BE49-F238E27FC236}">
                <a16:creationId xmlns:a16="http://schemas.microsoft.com/office/drawing/2014/main" id="{116B8814-CD83-DD94-E64A-38DC8C52080E}"/>
              </a:ext>
            </a:extLst>
          </p:cNvPr>
          <p:cNvSpPr txBox="1"/>
          <p:nvPr/>
        </p:nvSpPr>
        <p:spPr>
          <a:xfrm>
            <a:off x="595392" y="12497580"/>
            <a:ext cx="10789920" cy="230832"/>
          </a:xfrm>
          <a:prstGeom prst="rect">
            <a:avLst/>
          </a:prstGeom>
          <a:noFill/>
        </p:spPr>
        <p:txBody>
          <a:bodyPr wrap="square" rtlCol="0">
            <a:spAutoFit/>
          </a:bodyPr>
          <a:lstStyle/>
          <a:p>
            <a:r>
              <a:rPr lang="en-US" sz="900" dirty="0">
                <a:hlinkClick r:id="rId5" tooltip="https://www.pngall.com/application-png"/>
              </a:rPr>
              <a:t>This Photo</a:t>
            </a:r>
            <a:r>
              <a:rPr lang="en-US" sz="900" dirty="0"/>
              <a:t> by Unknown Author is licensed under </a:t>
            </a:r>
            <a:r>
              <a:rPr lang="en-US" sz="900" dirty="0">
                <a:hlinkClick r:id="rId6" tooltip="https://creativecommons.org/licenses/by-nc/3.0/"/>
              </a:rPr>
              <a:t>CC BY-NC</a:t>
            </a:r>
            <a:endParaRPr lang="en-US" sz="900" dirty="0"/>
          </a:p>
        </p:txBody>
      </p:sp>
    </p:spTree>
    <p:extLst>
      <p:ext uri="{BB962C8B-B14F-4D97-AF65-F5344CB8AC3E}">
        <p14:creationId xmlns:p14="http://schemas.microsoft.com/office/powerpoint/2010/main" val="37576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716531-EED7-E349-943E-3DD27A746386}"/>
              </a:ext>
            </a:extLst>
          </p:cNvPr>
          <p:cNvSpPr>
            <a:spLocks noGrp="1"/>
          </p:cNvSpPr>
          <p:nvPr>
            <p:ph type="title"/>
          </p:nvPr>
        </p:nvSpPr>
        <p:spPr/>
        <p:txBody>
          <a:bodyPr>
            <a:normAutofit fontScale="90000"/>
          </a:bodyPr>
          <a:lstStyle/>
          <a:p>
            <a:r>
              <a:rPr lang="en-US" spc="600" dirty="0">
                <a:solidFill>
                  <a:schemeClr val="tx1"/>
                </a:solidFill>
              </a:rPr>
              <a:t>APPLICATION DEADLINES</a:t>
            </a:r>
          </a:p>
        </p:txBody>
      </p:sp>
      <p:sp>
        <p:nvSpPr>
          <p:cNvPr id="8" name="Text Placeholder 7">
            <a:extLst>
              <a:ext uri="{FF2B5EF4-FFF2-40B4-BE49-F238E27FC236}">
                <a16:creationId xmlns:a16="http://schemas.microsoft.com/office/drawing/2014/main" id="{D6BAAACF-F22F-BF46-B5A4-58014C95CDFC}"/>
              </a:ext>
            </a:extLst>
          </p:cNvPr>
          <p:cNvSpPr>
            <a:spLocks noGrp="1"/>
          </p:cNvSpPr>
          <p:nvPr>
            <p:ph type="body" sz="quarter" idx="13"/>
          </p:nvPr>
        </p:nvSpPr>
        <p:spPr>
          <a:xfrm>
            <a:off x="12998689" y="2260935"/>
            <a:ext cx="10515600" cy="9194130"/>
          </a:xfrm>
        </p:spPr>
        <p:txBody>
          <a:bodyPr/>
          <a:lstStyle/>
          <a:p>
            <a:pPr marL="0" indent="0">
              <a:buNone/>
            </a:pPr>
            <a:r>
              <a:rPr lang="en-US" sz="3200" dirty="0"/>
              <a:t>All applications must be received by 5 p.m. local time</a:t>
            </a:r>
            <a:endParaRPr lang="en-US" sz="2800" dirty="0"/>
          </a:p>
          <a:p>
            <a:pPr marL="0" indent="0">
              <a:buNone/>
            </a:pPr>
            <a:r>
              <a:rPr lang="en-US" dirty="0"/>
              <a:t>Deadlines* are determined by primary field of study:</a:t>
            </a:r>
          </a:p>
          <a:p>
            <a:pPr marL="457200" indent="0">
              <a:lnSpc>
                <a:spcPct val="100000"/>
              </a:lnSpc>
              <a:spcBef>
                <a:spcPts val="1800"/>
              </a:spcBef>
              <a:buNone/>
            </a:pPr>
            <a:r>
              <a:rPr lang="en-US" sz="2800" dirty="0"/>
              <a:t>Monday, October 17</a:t>
            </a:r>
          </a:p>
          <a:p>
            <a:pPr marL="457200" indent="0">
              <a:lnSpc>
                <a:spcPct val="100000"/>
              </a:lnSpc>
              <a:spcBef>
                <a:spcPts val="1200"/>
              </a:spcBef>
              <a:buNone/>
            </a:pPr>
            <a:r>
              <a:rPr lang="en-US" sz="2800" dirty="0"/>
              <a:t>Life Sciences</a:t>
            </a:r>
          </a:p>
          <a:p>
            <a:pPr marL="457200" indent="0">
              <a:lnSpc>
                <a:spcPct val="100000"/>
              </a:lnSpc>
              <a:spcBef>
                <a:spcPts val="1800"/>
              </a:spcBef>
              <a:buNone/>
            </a:pPr>
            <a:endParaRPr lang="en-US" sz="600" dirty="0"/>
          </a:p>
          <a:p>
            <a:pPr marL="457200" indent="0">
              <a:lnSpc>
                <a:spcPct val="100000"/>
              </a:lnSpc>
              <a:spcBef>
                <a:spcPts val="1800"/>
              </a:spcBef>
              <a:buNone/>
            </a:pPr>
            <a:r>
              <a:rPr lang="en-US" sz="2800" dirty="0"/>
              <a:t>Tuesday, October 18</a:t>
            </a:r>
          </a:p>
          <a:p>
            <a:pPr marL="457200" indent="0">
              <a:lnSpc>
                <a:spcPct val="100000"/>
              </a:lnSpc>
              <a:spcBef>
                <a:spcPts val="1200"/>
              </a:spcBef>
              <a:buNone/>
            </a:pPr>
            <a:r>
              <a:rPr lang="en-US" sz="2800" b="1" dirty="0"/>
              <a:t>Computer and Information Science and Engineering</a:t>
            </a:r>
            <a:r>
              <a:rPr lang="en-US" sz="2800" dirty="0"/>
              <a:t>, Materials Research, </a:t>
            </a:r>
            <a:r>
              <a:rPr lang="en-US" sz="2800" dirty="0">
                <a:solidFill>
                  <a:srgbClr val="281214"/>
                </a:solidFill>
              </a:rPr>
              <a:t>Psychology, Social Sciences, STEM Education and Learning</a:t>
            </a:r>
          </a:p>
          <a:p>
            <a:pPr marL="457200" indent="0">
              <a:lnSpc>
                <a:spcPct val="100000"/>
              </a:lnSpc>
              <a:spcBef>
                <a:spcPts val="1800"/>
              </a:spcBef>
              <a:buNone/>
            </a:pPr>
            <a:endParaRPr lang="en-US" sz="600" dirty="0"/>
          </a:p>
          <a:p>
            <a:pPr marL="457200" indent="0">
              <a:lnSpc>
                <a:spcPct val="100000"/>
              </a:lnSpc>
              <a:spcBef>
                <a:spcPts val="1800"/>
              </a:spcBef>
              <a:buNone/>
            </a:pPr>
            <a:r>
              <a:rPr lang="en-US" sz="2800" dirty="0">
                <a:solidFill>
                  <a:srgbClr val="281214"/>
                </a:solidFill>
              </a:rPr>
              <a:t>Thursday, October 20</a:t>
            </a:r>
          </a:p>
          <a:p>
            <a:pPr marL="457200" indent="0">
              <a:lnSpc>
                <a:spcPct val="100000"/>
              </a:lnSpc>
              <a:spcBef>
                <a:spcPts val="1200"/>
              </a:spcBef>
              <a:buNone/>
            </a:pPr>
            <a:r>
              <a:rPr lang="en-US" sz="2800" dirty="0">
                <a:solidFill>
                  <a:srgbClr val="281214"/>
                </a:solidFill>
              </a:rPr>
              <a:t>Engineering</a:t>
            </a:r>
          </a:p>
          <a:p>
            <a:pPr marL="457200" indent="0">
              <a:lnSpc>
                <a:spcPct val="100000"/>
              </a:lnSpc>
              <a:spcBef>
                <a:spcPts val="1800"/>
              </a:spcBef>
              <a:buNone/>
            </a:pPr>
            <a:endParaRPr lang="en-US" sz="600" dirty="0"/>
          </a:p>
          <a:p>
            <a:pPr marL="457200" indent="0">
              <a:lnSpc>
                <a:spcPct val="100000"/>
              </a:lnSpc>
              <a:spcBef>
                <a:spcPts val="1800"/>
              </a:spcBef>
              <a:buNone/>
            </a:pPr>
            <a:r>
              <a:rPr lang="en-US" sz="2800" dirty="0">
                <a:solidFill>
                  <a:srgbClr val="281214"/>
                </a:solidFill>
              </a:rPr>
              <a:t>Friday, October 21</a:t>
            </a:r>
          </a:p>
          <a:p>
            <a:pPr marL="457200" indent="0">
              <a:lnSpc>
                <a:spcPct val="100000"/>
              </a:lnSpc>
              <a:spcBef>
                <a:spcPts val="1200"/>
              </a:spcBef>
              <a:buNone/>
            </a:pPr>
            <a:r>
              <a:rPr lang="en-US" sz="2800" dirty="0"/>
              <a:t>Chemistry, </a:t>
            </a:r>
            <a:r>
              <a:rPr lang="en-US" sz="2800" dirty="0">
                <a:solidFill>
                  <a:srgbClr val="281214"/>
                </a:solidFill>
              </a:rPr>
              <a:t>Geosciences</a:t>
            </a:r>
            <a:r>
              <a:rPr lang="en-US" sz="2800" dirty="0"/>
              <a:t>, Mathematical Sciences, Physics</a:t>
            </a:r>
          </a:p>
          <a:p>
            <a:r>
              <a:rPr lang="en-US" dirty="0"/>
              <a:t>*estimated deadlines for FY2023 competition </a:t>
            </a:r>
          </a:p>
        </p:txBody>
      </p:sp>
      <p:pic>
        <p:nvPicPr>
          <p:cNvPr id="14" name="Picture Placeholder 13">
            <a:extLst>
              <a:ext uri="{FF2B5EF4-FFF2-40B4-BE49-F238E27FC236}">
                <a16:creationId xmlns:a16="http://schemas.microsoft.com/office/drawing/2014/main" id="{E37DBF74-1AB5-F27A-CED4-A3ECCC97E6C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629" r="16629"/>
          <a:stretch/>
        </p:blipFill>
        <p:spPr>
          <a:xfrm>
            <a:off x="0" y="-1"/>
            <a:ext cx="11658600" cy="11658600"/>
          </a:xfrm>
        </p:spPr>
      </p:pic>
      <p:sp>
        <p:nvSpPr>
          <p:cNvPr id="2" name="TextBox 1">
            <a:extLst>
              <a:ext uri="{FF2B5EF4-FFF2-40B4-BE49-F238E27FC236}">
                <a16:creationId xmlns:a16="http://schemas.microsoft.com/office/drawing/2014/main" id="{7DF6C6EF-8AA5-B22C-A4E2-D7B46E114CA4}"/>
              </a:ext>
            </a:extLst>
          </p:cNvPr>
          <p:cNvSpPr txBox="1"/>
          <p:nvPr/>
        </p:nvSpPr>
        <p:spPr>
          <a:xfrm>
            <a:off x="0" y="11658599"/>
            <a:ext cx="11658600" cy="230832"/>
          </a:xfrm>
          <a:prstGeom prst="rect">
            <a:avLst/>
          </a:prstGeom>
          <a:noFill/>
        </p:spPr>
        <p:txBody>
          <a:bodyPr wrap="square" rtlCol="0">
            <a:spAutoFit/>
          </a:bodyPr>
          <a:lstStyle/>
          <a:p>
            <a:r>
              <a:rPr lang="en-US" sz="900" dirty="0">
                <a:hlinkClick r:id="rId4" tooltip="https://www.freeimageslive.co.uk/free_stock_image/deadline-concept-jpg"/>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94420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8480157" cy="1143562"/>
          </a:xfrm>
        </p:spPr>
        <p:txBody>
          <a:bodyPr>
            <a:normAutofit/>
          </a:bodyPr>
          <a:lstStyle/>
          <a:p>
            <a:r>
              <a:rPr lang="en-US" dirty="0"/>
              <a:t>APPLICATION TIPS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3207871"/>
            <a:ext cx="19990905" cy="8933071"/>
          </a:xfrm>
        </p:spPr>
        <p:txBody>
          <a:bodyPr/>
          <a:lstStyle/>
          <a:p>
            <a:pPr marL="514350" indent="-514350">
              <a:buFont typeface="+mj-lt"/>
              <a:buAutoNum type="arabicPeriod"/>
            </a:pPr>
            <a:r>
              <a:rPr lang="en-US" dirty="0">
                <a:solidFill>
                  <a:schemeClr val="tx1"/>
                </a:solidFill>
              </a:rPr>
              <a:t>Seek out research experiences – the single best indicator of preparation for graduate study                                                                                                            (additional REU, volunteer or paid lab positions, honors thesis, senior project)</a:t>
            </a:r>
          </a:p>
          <a:p>
            <a:pPr marL="514350" indent="-514350">
              <a:buFont typeface="+mj-lt"/>
              <a:buAutoNum type="arabicPeriod"/>
            </a:pPr>
            <a:r>
              <a:rPr lang="en-US" dirty="0">
                <a:solidFill>
                  <a:schemeClr val="tx1"/>
                </a:solidFill>
              </a:rPr>
              <a:t>Start planning early, and aim to apply first as an undergraduate student to maximize chances and get feedback</a:t>
            </a:r>
          </a:p>
          <a:p>
            <a:pPr marL="514350" indent="-514350">
              <a:buFont typeface="+mj-lt"/>
              <a:buAutoNum type="arabicPeriod"/>
            </a:pPr>
            <a:r>
              <a:rPr lang="en-US" dirty="0">
                <a:solidFill>
                  <a:schemeClr val="tx1"/>
                </a:solidFill>
              </a:rPr>
              <a:t>Build relationships with faculty and other mentors in your field</a:t>
            </a:r>
          </a:p>
          <a:p>
            <a:pPr marL="514350" indent="-514350">
              <a:buFont typeface="+mj-lt"/>
              <a:buAutoNum type="arabicPeriod"/>
            </a:pPr>
            <a:r>
              <a:rPr lang="en-US" dirty="0">
                <a:solidFill>
                  <a:schemeClr val="tx1"/>
                </a:solidFill>
              </a:rPr>
              <a:t>Get assistance with your application – none of our students win without mentoring</a:t>
            </a:r>
          </a:p>
          <a:p>
            <a:pPr marL="514350" indent="-514350">
              <a:buFont typeface="+mj-lt"/>
              <a:buAutoNum type="arabicPeriod"/>
            </a:pPr>
            <a:r>
              <a:rPr lang="en-US" dirty="0">
                <a:solidFill>
                  <a:schemeClr val="tx1"/>
                </a:solidFill>
              </a:rPr>
              <a:t>Don’t wait until the application opens – work on your application during the summer</a:t>
            </a:r>
          </a:p>
          <a:p>
            <a:pPr marL="514350" indent="-514350">
              <a:buFont typeface="+mj-lt"/>
              <a:buAutoNum type="arabicPeriod"/>
            </a:pPr>
            <a:r>
              <a:rPr lang="en-US" dirty="0">
                <a:solidFill>
                  <a:schemeClr val="tx1"/>
                </a:solidFill>
              </a:rPr>
              <a:t>Engage in the application process for the sake of learning about yourself and your research interests – not solely to win                             </a:t>
            </a:r>
            <a:r>
              <a:rPr lang="en-US" dirty="0">
                <a:solidFill>
                  <a:schemeClr val="tx1"/>
                </a:solidFill>
                <a:sym typeface="Wingdings" panose="05000000000000000000" pitchFamily="2" charset="2"/>
              </a:rPr>
              <a:t>most of our “unsuccessful” applicants get into graduate school using their GRFP application materials, many to their dream schools and with offers of full funding</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p>
        </p:txBody>
      </p:sp>
    </p:spTree>
    <p:extLst>
      <p:ext uri="{BB962C8B-B14F-4D97-AF65-F5344CB8AC3E}">
        <p14:creationId xmlns:p14="http://schemas.microsoft.com/office/powerpoint/2010/main" val="64172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3586D-E2A8-CC4C-A59E-24C9664D2050}"/>
              </a:ext>
            </a:extLst>
          </p:cNvPr>
          <p:cNvSpPr>
            <a:spLocks noGrp="1"/>
          </p:cNvSpPr>
          <p:nvPr>
            <p:ph type="title"/>
          </p:nvPr>
        </p:nvSpPr>
        <p:spPr/>
        <p:txBody>
          <a:bodyPr>
            <a:normAutofit fontScale="90000"/>
          </a:bodyPr>
          <a:lstStyle/>
          <a:p>
            <a:r>
              <a:rPr lang="en-US" dirty="0"/>
              <a:t>PROGRAM WEBSITES</a:t>
            </a:r>
          </a:p>
        </p:txBody>
      </p:sp>
      <p:sp>
        <p:nvSpPr>
          <p:cNvPr id="6" name="Text Placeholder 5">
            <a:extLst>
              <a:ext uri="{FF2B5EF4-FFF2-40B4-BE49-F238E27FC236}">
                <a16:creationId xmlns:a16="http://schemas.microsoft.com/office/drawing/2014/main" id="{FEB0E36C-0987-0542-9D20-8C3BDCC0EC8C}"/>
              </a:ext>
            </a:extLst>
          </p:cNvPr>
          <p:cNvSpPr>
            <a:spLocks noGrp="1"/>
          </p:cNvSpPr>
          <p:nvPr>
            <p:ph type="body" sz="quarter" idx="13"/>
          </p:nvPr>
        </p:nvSpPr>
        <p:spPr>
          <a:xfrm>
            <a:off x="12998689" y="2365074"/>
            <a:ext cx="11193154" cy="9820300"/>
          </a:xfrm>
        </p:spPr>
        <p:txBody>
          <a:bodyPr/>
          <a:lstStyle/>
          <a:p>
            <a:r>
              <a:rPr lang="en-US" sz="3200" dirty="0">
                <a:hlinkClick r:id="rId3">
                  <a:extLst>
                    <a:ext uri="{A12FA001-AC4F-418D-AE19-62706E023703}">
                      <ahyp:hlinkClr xmlns:ahyp="http://schemas.microsoft.com/office/drawing/2018/hyperlinkcolor" val="tx"/>
                    </a:ext>
                  </a:extLst>
                </a:hlinkClick>
              </a:rPr>
              <a:t>https://www.nsfgrfp.org/</a:t>
            </a:r>
            <a:endParaRPr lang="en-US" sz="3200" dirty="0"/>
          </a:p>
          <a:p>
            <a:pPr>
              <a:lnSpc>
                <a:spcPct val="100000"/>
              </a:lnSpc>
            </a:pPr>
            <a:r>
              <a:rPr lang="en-US" sz="3200" dirty="0"/>
              <a:t>	</a:t>
            </a:r>
            <a:r>
              <a:rPr lang="en-US" sz="2800" dirty="0"/>
              <a:t>Application Tutorial</a:t>
            </a:r>
          </a:p>
          <a:p>
            <a:pPr>
              <a:lnSpc>
                <a:spcPct val="100000"/>
              </a:lnSpc>
            </a:pPr>
            <a:r>
              <a:rPr lang="en-US" sz="2800" dirty="0"/>
              <a:t>	Screenshots</a:t>
            </a:r>
          </a:p>
          <a:p>
            <a:pPr>
              <a:lnSpc>
                <a:spcPct val="100000"/>
              </a:lnSpc>
            </a:pPr>
            <a:r>
              <a:rPr lang="en-US" sz="2800" dirty="0"/>
              <a:t>	Helpful Tips</a:t>
            </a:r>
          </a:p>
          <a:p>
            <a:pPr>
              <a:lnSpc>
                <a:spcPct val="100000"/>
              </a:lnSpc>
            </a:pPr>
            <a:r>
              <a:rPr lang="en-US" sz="2800" dirty="0"/>
              <a:t>	FAQs </a:t>
            </a:r>
          </a:p>
          <a:p>
            <a:pPr>
              <a:lnSpc>
                <a:spcPct val="100000"/>
              </a:lnSpc>
            </a:pPr>
            <a:r>
              <a:rPr lang="en-US" sz="2800" dirty="0"/>
              <a:t>	Reference Writers – Requirements, Tutorial, Tips, FAQs</a:t>
            </a:r>
          </a:p>
          <a:p>
            <a:pPr>
              <a:lnSpc>
                <a:spcPct val="100000"/>
              </a:lnSpc>
            </a:pPr>
            <a:endParaRPr lang="en-US" sz="1800" dirty="0"/>
          </a:p>
          <a:p>
            <a:pPr>
              <a:lnSpc>
                <a:spcPct val="100000"/>
              </a:lnSpc>
              <a:spcAft>
                <a:spcPts val="0"/>
              </a:spcAft>
            </a:pPr>
            <a:r>
              <a:rPr lang="en-US" sz="3200" dirty="0">
                <a:hlinkClick r:id="rId4">
                  <a:extLst>
                    <a:ext uri="{A12FA001-AC4F-418D-AE19-62706E023703}">
                      <ahyp:hlinkClr xmlns:ahyp="http://schemas.microsoft.com/office/drawing/2018/hyperlinkcolor" val="tx"/>
                    </a:ext>
                  </a:extLst>
                </a:hlinkClick>
              </a:rPr>
              <a:t>https://www.research.gov/grfp/Login.do</a:t>
            </a:r>
            <a:endParaRPr lang="en-US" sz="3200" dirty="0"/>
          </a:p>
          <a:p>
            <a:pPr>
              <a:lnSpc>
                <a:spcPct val="100000"/>
              </a:lnSpc>
              <a:spcAft>
                <a:spcPts val="0"/>
              </a:spcAft>
            </a:pPr>
            <a:r>
              <a:rPr lang="en-US" sz="2400" dirty="0"/>
              <a:t>	</a:t>
            </a:r>
            <a:r>
              <a:rPr lang="en-US" sz="2800" dirty="0"/>
              <a:t>Solicitation (21-602)*</a:t>
            </a:r>
          </a:p>
          <a:p>
            <a:pPr>
              <a:lnSpc>
                <a:spcPct val="100000"/>
              </a:lnSpc>
              <a:spcAft>
                <a:spcPts val="0"/>
              </a:spcAft>
            </a:pPr>
            <a:r>
              <a:rPr lang="en-US" sz="2800" dirty="0"/>
              <a:t>	Award Offers and Honorable Mentions List</a:t>
            </a:r>
          </a:p>
          <a:p>
            <a:pPr>
              <a:lnSpc>
                <a:spcPct val="100000"/>
              </a:lnSpc>
              <a:spcAft>
                <a:spcPts val="0"/>
              </a:spcAft>
            </a:pPr>
            <a:r>
              <a:rPr lang="en-US" sz="2800" dirty="0"/>
              <a:t>	Institution Directory</a:t>
            </a:r>
          </a:p>
          <a:p>
            <a:pPr>
              <a:lnSpc>
                <a:spcPct val="100000"/>
              </a:lnSpc>
              <a:spcAft>
                <a:spcPts val="0"/>
              </a:spcAft>
            </a:pPr>
            <a:endParaRPr lang="en-US" dirty="0"/>
          </a:p>
          <a:p>
            <a:pPr>
              <a:lnSpc>
                <a:spcPct val="100000"/>
              </a:lnSpc>
              <a:spcAft>
                <a:spcPts val="0"/>
              </a:spcAft>
            </a:pPr>
            <a:r>
              <a:rPr lang="en-US" sz="2800" dirty="0"/>
              <a:t>* FY 2023 solicitation expected in late July</a:t>
            </a:r>
          </a:p>
        </p:txBody>
      </p:sp>
      <p:pic>
        <p:nvPicPr>
          <p:cNvPr id="16" name="Picture Placeholder 15">
            <a:extLst>
              <a:ext uri="{FF2B5EF4-FFF2-40B4-BE49-F238E27FC236}">
                <a16:creationId xmlns:a16="http://schemas.microsoft.com/office/drawing/2014/main" id="{CD29C438-D46A-90C3-E204-6EB36C45A099}"/>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188" r="2188"/>
          <a:stretch>
            <a:fillRect/>
          </a:stretch>
        </p:blipFill>
        <p:spPr/>
      </p:pic>
      <p:sp>
        <p:nvSpPr>
          <p:cNvPr id="17" name="TextBox 16">
            <a:extLst>
              <a:ext uri="{FF2B5EF4-FFF2-40B4-BE49-F238E27FC236}">
                <a16:creationId xmlns:a16="http://schemas.microsoft.com/office/drawing/2014/main" id="{DA23679F-E5DA-BCC2-8FEE-68298CFE2484}"/>
              </a:ext>
            </a:extLst>
          </p:cNvPr>
          <p:cNvSpPr txBox="1"/>
          <p:nvPr/>
        </p:nvSpPr>
        <p:spPr>
          <a:xfrm>
            <a:off x="0" y="12881111"/>
            <a:ext cx="11658600" cy="230832"/>
          </a:xfrm>
          <a:prstGeom prst="rect">
            <a:avLst/>
          </a:prstGeom>
          <a:noFill/>
        </p:spPr>
        <p:txBody>
          <a:bodyPr wrap="square" rtlCol="0">
            <a:spAutoFit/>
          </a:bodyPr>
          <a:lstStyle/>
          <a:p>
            <a:r>
              <a:rPr lang="en-US" sz="900" dirty="0">
                <a:hlinkClick r:id="rId6" tooltip="https://www.pngall.com/website-png"/>
              </a:rPr>
              <a:t>This Photo</a:t>
            </a:r>
            <a:r>
              <a:rPr lang="en-US" sz="900" dirty="0"/>
              <a:t> by Unknown Author is licensed under </a:t>
            </a:r>
            <a:r>
              <a:rPr lang="en-US" sz="900" dirty="0">
                <a:hlinkClick r:id="rId7" tooltip="https://creativecommons.org/licenses/by-nc/3.0/"/>
              </a:rPr>
              <a:t>CC BY-NC</a:t>
            </a:r>
            <a:endParaRPr lang="en-US" sz="900" dirty="0"/>
          </a:p>
        </p:txBody>
      </p:sp>
    </p:spTree>
    <p:extLst>
      <p:ext uri="{BB962C8B-B14F-4D97-AF65-F5344CB8AC3E}">
        <p14:creationId xmlns:p14="http://schemas.microsoft.com/office/powerpoint/2010/main" val="309890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716531-EED7-E349-943E-3DD27A746386}"/>
              </a:ext>
            </a:extLst>
          </p:cNvPr>
          <p:cNvSpPr>
            <a:spLocks noGrp="1"/>
          </p:cNvSpPr>
          <p:nvPr>
            <p:ph type="title"/>
          </p:nvPr>
        </p:nvSpPr>
        <p:spPr/>
        <p:txBody>
          <a:bodyPr>
            <a:normAutofit fontScale="90000"/>
          </a:bodyPr>
          <a:lstStyle/>
          <a:p>
            <a:r>
              <a:rPr lang="en-US" spc="600" dirty="0">
                <a:solidFill>
                  <a:schemeClr val="tx1"/>
                </a:solidFill>
              </a:rPr>
              <a:t>NEXT STEPS</a:t>
            </a:r>
          </a:p>
        </p:txBody>
      </p:sp>
      <p:sp>
        <p:nvSpPr>
          <p:cNvPr id="8" name="Text Placeholder 7">
            <a:extLst>
              <a:ext uri="{FF2B5EF4-FFF2-40B4-BE49-F238E27FC236}">
                <a16:creationId xmlns:a16="http://schemas.microsoft.com/office/drawing/2014/main" id="{D6BAAACF-F22F-BF46-B5A4-58014C95CDFC}"/>
              </a:ext>
            </a:extLst>
          </p:cNvPr>
          <p:cNvSpPr>
            <a:spLocks noGrp="1"/>
          </p:cNvSpPr>
          <p:nvPr>
            <p:ph type="body" sz="quarter" idx="13"/>
          </p:nvPr>
        </p:nvSpPr>
        <p:spPr>
          <a:xfrm>
            <a:off x="12998689" y="2260935"/>
            <a:ext cx="10515600" cy="9194130"/>
          </a:xfrm>
        </p:spPr>
        <p:txBody>
          <a:bodyPr/>
          <a:lstStyle/>
          <a:p>
            <a:endParaRPr lang="en-US" sz="3200" dirty="0"/>
          </a:p>
          <a:p>
            <a:r>
              <a:rPr lang="en-US" sz="3200" dirty="0"/>
              <a:t>Texas State students:</a:t>
            </a:r>
            <a:endParaRPr lang="en-US" sz="2800" dirty="0"/>
          </a:p>
          <a:p>
            <a:pPr marL="514350" indent="-514350">
              <a:lnSpc>
                <a:spcPct val="100000"/>
              </a:lnSpc>
              <a:buAutoNum type="arabicPeriod"/>
            </a:pPr>
            <a:r>
              <a:rPr lang="en-US" sz="3200" dirty="0"/>
              <a:t>Let me know you’re interested in applying!</a:t>
            </a:r>
          </a:p>
          <a:p>
            <a:pPr marL="514350" indent="-514350">
              <a:lnSpc>
                <a:spcPct val="100000"/>
              </a:lnSpc>
              <a:buAutoNum type="arabicPeriod"/>
            </a:pPr>
            <a:r>
              <a:rPr lang="en-US" sz="3200" dirty="0"/>
              <a:t>Sign up to attend a </a:t>
            </a:r>
            <a:r>
              <a:rPr lang="en-US" sz="3200" i="1" dirty="0"/>
              <a:t>mandatory</a:t>
            </a:r>
            <a:r>
              <a:rPr lang="en-US" sz="3200" dirty="0"/>
              <a:t> information session</a:t>
            </a:r>
            <a:endParaRPr lang="en-US" sz="1200" dirty="0"/>
          </a:p>
          <a:p>
            <a:pPr>
              <a:lnSpc>
                <a:spcPct val="100000"/>
              </a:lnSpc>
            </a:pPr>
            <a:r>
              <a:rPr lang="en-US" sz="3200" dirty="0"/>
              <a:t>3. Follow steps to join campus application process, including access to Canvas site and virtual boot camp</a:t>
            </a:r>
          </a:p>
          <a:p>
            <a:r>
              <a:rPr lang="en-US" sz="3200" dirty="0"/>
              <a:t>Other students:</a:t>
            </a:r>
            <a:endParaRPr lang="en-US" sz="2800" dirty="0"/>
          </a:p>
          <a:p>
            <a:r>
              <a:rPr lang="en-US" sz="3200" dirty="0"/>
              <a:t>1. Find out about support on your home campus!</a:t>
            </a:r>
          </a:p>
          <a:p>
            <a:pPr marL="280988">
              <a:lnSpc>
                <a:spcPct val="100000"/>
              </a:lnSpc>
            </a:pPr>
            <a:r>
              <a:rPr lang="en-US" sz="3200" dirty="0"/>
              <a:t>Email Dr. Hilkovitz at </a:t>
            </a:r>
            <a:r>
              <a:rPr lang="en-US" sz="3200" dirty="0">
                <a:hlinkClick r:id="rId3"/>
              </a:rPr>
              <a:t>gcexternalfunds@txstate.edu</a:t>
            </a:r>
            <a:r>
              <a:rPr lang="en-US" sz="3200" dirty="0"/>
              <a:t> for information about the offices, fellowship advisor(s), and other support staff that may be able to assist you</a:t>
            </a:r>
          </a:p>
          <a:p>
            <a:endParaRPr lang="en-US" dirty="0"/>
          </a:p>
        </p:txBody>
      </p:sp>
      <p:pic>
        <p:nvPicPr>
          <p:cNvPr id="14" name="Picture Placeholder 13">
            <a:extLst>
              <a:ext uri="{FF2B5EF4-FFF2-40B4-BE49-F238E27FC236}">
                <a16:creationId xmlns:a16="http://schemas.microsoft.com/office/drawing/2014/main" id="{E37DBF74-1AB5-F27A-CED4-A3ECCC97E6C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667" r="16667"/>
          <a:stretch/>
        </p:blipFill>
        <p:spPr>
          <a:xfrm>
            <a:off x="0" y="-1"/>
            <a:ext cx="11658600" cy="11658600"/>
          </a:xfrm>
        </p:spPr>
      </p:pic>
    </p:spTree>
    <p:extLst>
      <p:ext uri="{BB962C8B-B14F-4D97-AF65-F5344CB8AC3E}">
        <p14:creationId xmlns:p14="http://schemas.microsoft.com/office/powerpoint/2010/main" val="4746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idx="4294967295"/>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600" normalizeH="0" baseline="0" noProof="0" dirty="0">
                <a:ln>
                  <a:noFill/>
                </a:ln>
                <a:solidFill>
                  <a:schemeClr val="tx1"/>
                </a:solidFill>
                <a:effectLst/>
                <a:uLnTx/>
                <a:uFillTx/>
                <a:latin typeface="Nunito Sans" pitchFamily="2" charset="77"/>
                <a:ea typeface="Lato Heavy" panose="020F0502020204030203" pitchFamily="34" charset="0"/>
                <a:cs typeface="Lato Heavy" panose="020F0502020204030203" pitchFamily="34" charset="0"/>
              </a:rPr>
              <a:t>FELLOWSHIP ADVISORS</a:t>
            </a:r>
            <a:endParaRPr kumimoji="0" lang="tr-TR" sz="6000" b="0" i="0" u="none" strike="noStrike" kern="1200" cap="none" spc="600" normalizeH="0" baseline="0" noProof="0" dirty="0">
              <a:ln>
                <a:noFill/>
              </a:ln>
              <a:solidFill>
                <a:schemeClr val="tx1"/>
              </a:solidFill>
              <a:effectLst/>
              <a:uLnTx/>
              <a:uFillTx/>
              <a:latin typeface="Nunito Sans" pitchFamily="2" charset="77"/>
              <a:ea typeface="Lato Heavy" panose="020F0502020204030203" pitchFamily="34" charset="0"/>
              <a:cs typeface="Lato Heavy" panose="020F0502020204030203" pitchFamily="34" charset="0"/>
            </a:endParaRPr>
          </a:p>
        </p:txBody>
      </p:sp>
      <p:sp>
        <p:nvSpPr>
          <p:cNvPr id="69" name="TextBox 68">
            <a:extLst>
              <a:ext uri="{FF2B5EF4-FFF2-40B4-BE49-F238E27FC236}">
                <a16:creationId xmlns:a16="http://schemas.microsoft.com/office/drawing/2014/main" id="{27AF98D7-87B8-AD40-8DD8-611BC673FE2D}"/>
              </a:ext>
            </a:extLst>
          </p:cNvPr>
          <p:cNvSpPr txBox="1"/>
          <p:nvPr/>
        </p:nvSpPr>
        <p:spPr>
          <a:xfrm>
            <a:off x="2917751" y="7607935"/>
            <a:ext cx="3956390" cy="523220"/>
          </a:xfrm>
          <a:prstGeom prst="rect">
            <a:avLst/>
          </a:prstGeom>
          <a:noFill/>
        </p:spPr>
        <p:txBody>
          <a:bodyPr wrap="square" rtlCol="0">
            <a:spAutoFit/>
          </a:bodyPr>
          <a:lstStyle/>
          <a:p>
            <a:pPr algn="ctr"/>
            <a:r>
              <a:rPr lang="en-US" sz="2800" dirty="0">
                <a:solidFill>
                  <a:schemeClr val="tx2"/>
                </a:solidFill>
                <a:latin typeface="Nunito Sans" pitchFamily="2" charset="77"/>
                <a:ea typeface="Open Sans Semibold" panose="020B0706030804020204" pitchFamily="34" charset="0"/>
                <a:cs typeface="Open Sans Semibold" panose="020B0706030804020204" pitchFamily="34" charset="0"/>
              </a:rPr>
              <a:t>Dr. Andrea Hilkovitz</a:t>
            </a:r>
            <a:endParaRPr lang="tr-TR" sz="2800" dirty="0">
              <a:solidFill>
                <a:schemeClr val="tx2"/>
              </a:solidFill>
              <a:latin typeface="Nunito Sans" pitchFamily="2" charset="77"/>
              <a:ea typeface="Open Sans Semibold" panose="020B0706030804020204" pitchFamily="34" charset="0"/>
              <a:cs typeface="Open Sans Semibold" panose="020B0706030804020204" pitchFamily="34" charset="0"/>
            </a:endParaRPr>
          </a:p>
        </p:txBody>
      </p:sp>
      <p:sp>
        <p:nvSpPr>
          <p:cNvPr id="70" name="TextBox 69">
            <a:extLst>
              <a:ext uri="{FF2B5EF4-FFF2-40B4-BE49-F238E27FC236}">
                <a16:creationId xmlns:a16="http://schemas.microsoft.com/office/drawing/2014/main" id="{45B5495B-FA12-A745-918A-BA8A96D9C37E}"/>
              </a:ext>
            </a:extLst>
          </p:cNvPr>
          <p:cNvSpPr txBox="1"/>
          <p:nvPr/>
        </p:nvSpPr>
        <p:spPr>
          <a:xfrm>
            <a:off x="2614881" y="8131155"/>
            <a:ext cx="4406976" cy="830997"/>
          </a:xfrm>
          <a:prstGeom prst="rect">
            <a:avLst/>
          </a:prstGeom>
          <a:noFill/>
        </p:spPr>
        <p:txBody>
          <a:bodyPr wrap="none" rtlCol="0">
            <a:spAutoFit/>
          </a:bodyPr>
          <a:lstStyle/>
          <a:p>
            <a:pPr algn="ctr"/>
            <a:r>
              <a:rPr lang="en-US" sz="2400" dirty="0">
                <a:solidFill>
                  <a:srgbClr val="414141"/>
                </a:solidFill>
                <a:latin typeface="Nunito Sans" pitchFamily="2" charset="77"/>
                <a:ea typeface="Open Sans Semibold" panose="020B0706030804020204" pitchFamily="34" charset="0"/>
                <a:cs typeface="Open Sans Semibold" panose="020B0706030804020204" pitchFamily="34" charset="0"/>
              </a:rPr>
              <a:t>External Funding Coordinator, </a:t>
            </a:r>
          </a:p>
          <a:p>
            <a:pPr algn="ctr"/>
            <a:r>
              <a:rPr lang="en-US" sz="2400" dirty="0">
                <a:solidFill>
                  <a:srgbClr val="414141"/>
                </a:solidFill>
                <a:latin typeface="Nunito Sans" pitchFamily="2" charset="77"/>
                <a:ea typeface="Open Sans Semibold" panose="020B0706030804020204" pitchFamily="34" charset="0"/>
                <a:cs typeface="Open Sans Semibold" panose="020B0706030804020204" pitchFamily="34" charset="0"/>
              </a:rPr>
              <a:t>The Graduate College</a:t>
            </a:r>
            <a:endParaRPr lang="tr-TR" sz="2400" dirty="0">
              <a:solidFill>
                <a:srgbClr val="414141"/>
              </a:solidFill>
              <a:latin typeface="Nunito Sans" pitchFamily="2" charset="77"/>
              <a:ea typeface="Open Sans Semibold" panose="020B0706030804020204" pitchFamily="34" charset="0"/>
              <a:cs typeface="Open Sans Semibold" panose="020B0706030804020204" pitchFamily="34" charset="0"/>
            </a:endParaRPr>
          </a:p>
        </p:txBody>
      </p:sp>
      <p:sp>
        <p:nvSpPr>
          <p:cNvPr id="19" name="Oval 18" descr="Headshot of Dr. Andrea Hilkovitz, External Funding Coordinator, The Graduate College">
            <a:extLst>
              <a:ext uri="{FF2B5EF4-FFF2-40B4-BE49-F238E27FC236}">
                <a16:creationId xmlns:a16="http://schemas.microsoft.com/office/drawing/2014/main" id="{B7F05C7F-BDF1-0072-B9AB-4DB1D2E2C608}"/>
              </a:ext>
              <a:ext uri="{C183D7F6-B498-43B3-948B-1728B52AA6E4}">
                <adec:decorative xmlns:adec="http://schemas.microsoft.com/office/drawing/2017/decorative" val="0"/>
              </a:ext>
            </a:extLst>
          </p:cNvPr>
          <p:cNvSpPr/>
          <p:nvPr/>
        </p:nvSpPr>
        <p:spPr>
          <a:xfrm>
            <a:off x="2917751" y="3688100"/>
            <a:ext cx="3543300" cy="35433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tx1"/>
              </a:solidFill>
            </a:endParaRPr>
          </a:p>
        </p:txBody>
      </p:sp>
      <p:sp>
        <p:nvSpPr>
          <p:cNvPr id="20" name="Oval 19" descr="Headshot of Dr. Brian Smith, External Funding Coordinator, The Graduate College">
            <a:extLst>
              <a:ext uri="{FF2B5EF4-FFF2-40B4-BE49-F238E27FC236}">
                <a16:creationId xmlns:a16="http://schemas.microsoft.com/office/drawing/2014/main" id="{409E8A40-475E-B6EF-A900-991C3819EB57}"/>
              </a:ext>
            </a:extLst>
          </p:cNvPr>
          <p:cNvSpPr/>
          <p:nvPr/>
        </p:nvSpPr>
        <p:spPr>
          <a:xfrm>
            <a:off x="8073463" y="3688100"/>
            <a:ext cx="3543300" cy="35433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22" name="TextBox 21">
            <a:extLst>
              <a:ext uri="{FF2B5EF4-FFF2-40B4-BE49-F238E27FC236}">
                <a16:creationId xmlns:a16="http://schemas.microsoft.com/office/drawing/2014/main" id="{3C2153A5-94B6-A2D0-70AB-BAE35EF3F99D}"/>
              </a:ext>
            </a:extLst>
          </p:cNvPr>
          <p:cNvSpPr txBox="1"/>
          <p:nvPr/>
        </p:nvSpPr>
        <p:spPr>
          <a:xfrm>
            <a:off x="7866918" y="7590155"/>
            <a:ext cx="3956390" cy="523220"/>
          </a:xfrm>
          <a:prstGeom prst="rect">
            <a:avLst/>
          </a:prstGeom>
          <a:noFill/>
        </p:spPr>
        <p:txBody>
          <a:bodyPr wrap="square" rtlCol="0">
            <a:spAutoFit/>
          </a:bodyPr>
          <a:lstStyle/>
          <a:p>
            <a:pPr algn="ctr"/>
            <a:r>
              <a:rPr lang="en-US" sz="2800" dirty="0">
                <a:solidFill>
                  <a:schemeClr val="accent4"/>
                </a:solidFill>
                <a:latin typeface="Nunito Sans" pitchFamily="2" charset="77"/>
                <a:ea typeface="Open Sans Semibold" panose="020B0706030804020204" pitchFamily="34" charset="0"/>
                <a:cs typeface="Open Sans Semibold" panose="020B0706030804020204" pitchFamily="34" charset="0"/>
              </a:rPr>
              <a:t>Dr. Brian Smith</a:t>
            </a:r>
            <a:endParaRPr lang="tr-TR" sz="2800" dirty="0">
              <a:solidFill>
                <a:schemeClr val="accent4"/>
              </a:solidFill>
              <a:latin typeface="Nunito Sans" pitchFamily="2" charset="77"/>
              <a:ea typeface="Open Sans Semibold" panose="020B0706030804020204" pitchFamily="34" charset="0"/>
              <a:cs typeface="Open Sans Semibold" panose="020B0706030804020204" pitchFamily="34" charset="0"/>
            </a:endParaRPr>
          </a:p>
        </p:txBody>
      </p:sp>
      <p:sp>
        <p:nvSpPr>
          <p:cNvPr id="25" name="TextBox 24">
            <a:extLst>
              <a:ext uri="{FF2B5EF4-FFF2-40B4-BE49-F238E27FC236}">
                <a16:creationId xmlns:a16="http://schemas.microsoft.com/office/drawing/2014/main" id="{02DC9E98-8BE6-DB93-239E-75005D820923}"/>
              </a:ext>
            </a:extLst>
          </p:cNvPr>
          <p:cNvSpPr txBox="1"/>
          <p:nvPr/>
        </p:nvSpPr>
        <p:spPr>
          <a:xfrm>
            <a:off x="7641625" y="8056631"/>
            <a:ext cx="4406976" cy="830997"/>
          </a:xfrm>
          <a:prstGeom prst="rect">
            <a:avLst/>
          </a:prstGeom>
          <a:noFill/>
        </p:spPr>
        <p:txBody>
          <a:bodyPr wrap="none" rtlCol="0">
            <a:spAutoFit/>
          </a:bodyPr>
          <a:lstStyle/>
          <a:p>
            <a:pPr algn="ctr"/>
            <a:r>
              <a:rPr lang="en-US" sz="2400" dirty="0">
                <a:solidFill>
                  <a:srgbClr val="414141"/>
                </a:solidFill>
                <a:latin typeface="Nunito Sans" pitchFamily="2" charset="77"/>
                <a:ea typeface="Open Sans Semibold" panose="020B0706030804020204" pitchFamily="34" charset="0"/>
                <a:cs typeface="Open Sans Semibold" panose="020B0706030804020204" pitchFamily="34" charset="0"/>
              </a:rPr>
              <a:t>External Funding Coordinator, </a:t>
            </a:r>
          </a:p>
          <a:p>
            <a:pPr algn="ctr"/>
            <a:r>
              <a:rPr lang="en-US" sz="2400" dirty="0">
                <a:solidFill>
                  <a:srgbClr val="414141"/>
                </a:solidFill>
                <a:latin typeface="Nunito Sans" pitchFamily="2" charset="77"/>
                <a:ea typeface="Open Sans Semibold" panose="020B0706030804020204" pitchFamily="34" charset="0"/>
                <a:cs typeface="Open Sans Semibold" panose="020B0706030804020204" pitchFamily="34" charset="0"/>
              </a:rPr>
              <a:t>The Graduate College</a:t>
            </a:r>
            <a:endParaRPr lang="tr-TR" sz="2400" dirty="0">
              <a:solidFill>
                <a:srgbClr val="414141"/>
              </a:solidFill>
              <a:latin typeface="Nunito Sans" pitchFamily="2" charset="77"/>
              <a:ea typeface="Open Sans Semibold" panose="020B0706030804020204" pitchFamily="34" charset="0"/>
              <a:cs typeface="Open Sans Semibold" panose="020B0706030804020204" pitchFamily="34" charset="0"/>
            </a:endParaRPr>
          </a:p>
        </p:txBody>
      </p:sp>
      <p:sp>
        <p:nvSpPr>
          <p:cNvPr id="3" name="TextBox 2">
            <a:extLst>
              <a:ext uri="{FF2B5EF4-FFF2-40B4-BE49-F238E27FC236}">
                <a16:creationId xmlns:a16="http://schemas.microsoft.com/office/drawing/2014/main" id="{C617B939-EC7F-1CB6-4EAC-43F1AC4CA6E7}"/>
              </a:ext>
            </a:extLst>
          </p:cNvPr>
          <p:cNvSpPr txBox="1"/>
          <p:nvPr/>
        </p:nvSpPr>
        <p:spPr>
          <a:xfrm>
            <a:off x="13537096" y="4075044"/>
            <a:ext cx="9640956" cy="3046988"/>
          </a:xfrm>
          <a:prstGeom prst="rect">
            <a:avLst/>
          </a:prstGeom>
          <a:noFill/>
        </p:spPr>
        <p:txBody>
          <a:bodyPr wrap="square" rtlCol="0">
            <a:spAutoFit/>
          </a:bodyPr>
          <a:lstStyle/>
          <a:p>
            <a:r>
              <a:rPr lang="en-US" sz="2800" dirty="0">
                <a:solidFill>
                  <a:schemeClr val="bg2">
                    <a:lumMod val="10000"/>
                  </a:schemeClr>
                </a:solidFill>
                <a:latin typeface="Nunito Sans" pitchFamily="2" charset="0"/>
              </a:rPr>
              <a:t>Texas State’s Coordinating Officials (COs) for NSF GRFP</a:t>
            </a:r>
          </a:p>
          <a:p>
            <a:r>
              <a:rPr lang="en-US" sz="2800" dirty="0">
                <a:solidFill>
                  <a:schemeClr val="bg2">
                    <a:lumMod val="10000"/>
                  </a:schemeClr>
                </a:solidFill>
                <a:latin typeface="Nunito Sans" pitchFamily="2" charset="0"/>
              </a:rPr>
              <a:t>	</a:t>
            </a:r>
          </a:p>
          <a:p>
            <a:pPr marL="914400" indent="-457200">
              <a:buFont typeface="Arial" panose="020B0604020202020204" pitchFamily="34" charset="0"/>
              <a:buChar char="•"/>
            </a:pPr>
            <a:r>
              <a:rPr lang="en-US" sz="2800" dirty="0">
                <a:solidFill>
                  <a:schemeClr val="bg2">
                    <a:lumMod val="10000"/>
                  </a:schemeClr>
                </a:solidFill>
                <a:latin typeface="Nunito Sans" pitchFamily="2" charset="0"/>
              </a:rPr>
              <a:t>advise Fellows on GRFP policies and procedures</a:t>
            </a:r>
          </a:p>
          <a:p>
            <a:pPr marL="914400" indent="-457200">
              <a:buFont typeface="Arial" panose="020B0604020202020204" pitchFamily="34" charset="0"/>
              <a:buChar char="•"/>
            </a:pPr>
            <a:r>
              <a:rPr lang="en-US" sz="2800" dirty="0">
                <a:solidFill>
                  <a:schemeClr val="bg2">
                    <a:lumMod val="10000"/>
                  </a:schemeClr>
                </a:solidFill>
                <a:latin typeface="Nunito Sans" pitchFamily="2" charset="0"/>
              </a:rPr>
              <a:t>manage awards – stipend and tuition payments</a:t>
            </a:r>
          </a:p>
          <a:p>
            <a:pPr marL="914400" indent="-457200">
              <a:buFont typeface="Arial" panose="020B0604020202020204" pitchFamily="34" charset="0"/>
              <a:buChar char="•"/>
            </a:pPr>
            <a:r>
              <a:rPr lang="en-US" sz="2800" dirty="0">
                <a:solidFill>
                  <a:schemeClr val="bg2">
                    <a:lumMod val="10000"/>
                  </a:schemeClr>
                </a:solidFill>
                <a:latin typeface="Nunito Sans" pitchFamily="2" charset="0"/>
              </a:rPr>
              <a:t>certify satisfactory academic progress</a:t>
            </a:r>
          </a:p>
          <a:p>
            <a:pPr marL="914400" indent="-457200">
              <a:buFont typeface="Arial" panose="020B0604020202020204" pitchFamily="34" charset="0"/>
              <a:buChar char="•"/>
            </a:pPr>
            <a:r>
              <a:rPr lang="en-US" sz="2800" dirty="0">
                <a:solidFill>
                  <a:schemeClr val="bg2">
                    <a:lumMod val="10000"/>
                  </a:schemeClr>
                </a:solidFill>
                <a:latin typeface="Nunito Sans" pitchFamily="2" charset="0"/>
              </a:rPr>
              <a:t>submit reports to NSF (status, completion, financial)</a:t>
            </a:r>
          </a:p>
          <a:p>
            <a:pPr algn="ctr"/>
            <a:endParaRPr lang="en-US" sz="2400" dirty="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75543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6ECEB5F-3B8A-167A-83A1-8523F1F977C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608" r="14608"/>
          <a:stretch>
            <a:fillRect/>
          </a:stretch>
        </p:blipFill>
        <p:spPr>
          <a:xfrm>
            <a:off x="7792509" y="2559296"/>
            <a:ext cx="8686800" cy="7772400"/>
          </a:xfrm>
        </p:spPr>
      </p:pic>
      <p:sp>
        <p:nvSpPr>
          <p:cNvPr id="5" name="Title 4">
            <a:extLst>
              <a:ext uri="{FF2B5EF4-FFF2-40B4-BE49-F238E27FC236}">
                <a16:creationId xmlns:a16="http://schemas.microsoft.com/office/drawing/2014/main" id="{D5176049-47C2-3855-107D-F64E448B0DD8}"/>
              </a:ext>
            </a:extLst>
          </p:cNvPr>
          <p:cNvSpPr>
            <a:spLocks noGrp="1"/>
          </p:cNvSpPr>
          <p:nvPr>
            <p:ph type="title"/>
          </p:nvPr>
        </p:nvSpPr>
        <p:spPr>
          <a:xfrm>
            <a:off x="1531088" y="1406357"/>
            <a:ext cx="21209642" cy="914400"/>
          </a:xfrm>
        </p:spPr>
        <p:txBody>
          <a:bodyPr>
            <a:noAutofit/>
          </a:bodyPr>
          <a:lstStyle/>
          <a:p>
            <a:pPr algn="ctr"/>
            <a:r>
              <a:rPr lang="en-US" sz="6000" dirty="0"/>
              <a:t>QUESTIONS?</a:t>
            </a:r>
          </a:p>
        </p:txBody>
      </p:sp>
    </p:spTree>
    <p:extLst>
      <p:ext uri="{BB962C8B-B14F-4D97-AF65-F5344CB8AC3E}">
        <p14:creationId xmlns:p14="http://schemas.microsoft.com/office/powerpoint/2010/main" val="2210766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idx="4294967295"/>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tr-TR" sz="6000" b="0" i="0" u="none" strike="noStrike" kern="1200" cap="none" spc="1200" normalizeH="0" baseline="0" noProof="0" dirty="0">
                <a:ln>
                  <a:noFill/>
                </a:ln>
                <a:solidFill>
                  <a:schemeClr val="tx1"/>
                </a:solidFill>
                <a:effectLst/>
                <a:uLnTx/>
                <a:uFillTx/>
                <a:latin typeface="Nunito Sans" pitchFamily="2" charset="77"/>
                <a:ea typeface="Lato Heavy" panose="020F0502020204030203" pitchFamily="34" charset="0"/>
                <a:cs typeface="Lato Heavy" panose="020F0502020204030203" pitchFamily="34" charset="0"/>
              </a:rPr>
              <a:t>TABLE OF CONTENTS</a:t>
            </a:r>
          </a:p>
        </p:txBody>
      </p:sp>
      <p:sp>
        <p:nvSpPr>
          <p:cNvPr id="15" name="TextBox 14">
            <a:extLst>
              <a:ext uri="{FF2B5EF4-FFF2-40B4-BE49-F238E27FC236}">
                <a16:creationId xmlns:a16="http://schemas.microsoft.com/office/drawing/2014/main" id="{4F776C75-97E8-E443-BC93-ED8DBFB8730E}"/>
              </a:ext>
            </a:extLst>
          </p:cNvPr>
          <p:cNvSpPr txBox="1"/>
          <p:nvPr/>
        </p:nvSpPr>
        <p:spPr>
          <a:xfrm>
            <a:off x="1808857" y="3889971"/>
            <a:ext cx="4343395" cy="584775"/>
          </a:xfrm>
          <a:prstGeom prst="rect">
            <a:avLst/>
          </a:prstGeom>
          <a:noFill/>
        </p:spPr>
        <p:txBody>
          <a:bodyPr wrap="square" rtlCol="0">
            <a:spAutoFit/>
          </a:bodyPr>
          <a:lstStyle/>
          <a:p>
            <a:r>
              <a:rPr lang="tr-TR" sz="3200" b="1" spc="600" dirty="0">
                <a:solidFill>
                  <a:schemeClr val="accent1"/>
                </a:solidFill>
                <a:latin typeface="Nunito Sans" pitchFamily="2" charset="77"/>
                <a:ea typeface="Open Sans" panose="020B0606030504020204" pitchFamily="34" charset="0"/>
                <a:cs typeface="Open Sans" panose="020B0606030504020204" pitchFamily="34" charset="0"/>
              </a:rPr>
              <a:t>INTRODUCTION</a:t>
            </a:r>
          </a:p>
        </p:txBody>
      </p:sp>
      <p:sp>
        <p:nvSpPr>
          <p:cNvPr id="19" name="TextBox 18">
            <a:extLst>
              <a:ext uri="{FF2B5EF4-FFF2-40B4-BE49-F238E27FC236}">
                <a16:creationId xmlns:a16="http://schemas.microsoft.com/office/drawing/2014/main" id="{B997D2BE-CDDA-CE48-99AB-25D853A4B581}"/>
              </a:ext>
            </a:extLst>
          </p:cNvPr>
          <p:cNvSpPr txBox="1"/>
          <p:nvPr/>
        </p:nvSpPr>
        <p:spPr>
          <a:xfrm>
            <a:off x="1808855" y="4653533"/>
            <a:ext cx="5280969" cy="391645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NSF mission &amp; GRFP goals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Program details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Award information</a:t>
            </a:r>
          </a:p>
          <a:p>
            <a:pPr marL="457200" indent="-457200">
              <a:lnSpc>
                <a:spcPct val="150000"/>
              </a:lnSpc>
              <a:buFont typeface="Arial" panose="020B0604020202020204" pitchFamily="34" charset="0"/>
              <a:buChar char="•"/>
            </a:pPr>
            <a:endParaRPr lang="en-US" sz="2800" dirty="0">
              <a:latin typeface="Nunito Sans" pitchFamily="2" charset="77"/>
              <a:ea typeface="Open Sans" panose="020B0606030504020204" pitchFamily="34" charset="0"/>
              <a:cs typeface="Open Sans" panose="020B0606030504020204" pitchFamily="34" charset="0"/>
            </a:endParaRPr>
          </a:p>
          <a:p>
            <a:pPr marL="457200" indent="-457200">
              <a:lnSpc>
                <a:spcPct val="150000"/>
              </a:lnSpc>
              <a:buFont typeface="Arial" panose="020B0604020202020204" pitchFamily="34" charset="0"/>
              <a:buChar char="•"/>
            </a:pPr>
            <a:endParaRPr lang="en-US" sz="2800" dirty="0">
              <a:latin typeface="Nunito Sans" pitchFamily="2" charset="77"/>
              <a:ea typeface="Open Sans" panose="020B0606030504020204" pitchFamily="34" charset="0"/>
              <a:cs typeface="Open Sans" panose="020B0606030504020204" pitchFamily="34" charset="0"/>
            </a:endParaRPr>
          </a:p>
          <a:p>
            <a:pPr>
              <a:lnSpc>
                <a:spcPct val="150000"/>
              </a:lnSpc>
            </a:pPr>
            <a:endParaRPr lang="en-US" sz="2800" dirty="0">
              <a:latin typeface="Nunito Sans" pitchFamily="2" charset="77"/>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ABEDD3F-9359-A748-A7A8-4DD6FC88D4D2}"/>
              </a:ext>
              <a:ext uri="{C183D7F6-B498-43B3-948B-1728B52AA6E4}">
                <adec:decorative xmlns:adec="http://schemas.microsoft.com/office/drawing/2017/decorative" val="1"/>
              </a:ext>
            </a:extLst>
          </p:cNvPr>
          <p:cNvCxnSpPr/>
          <p:nvPr/>
        </p:nvCxnSpPr>
        <p:spPr>
          <a:xfrm>
            <a:off x="1518866" y="3895551"/>
            <a:ext cx="0" cy="43434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5F691D-4D01-7244-BD8A-D5CC59296253}"/>
              </a:ext>
            </a:extLst>
          </p:cNvPr>
          <p:cNvSpPr txBox="1"/>
          <p:nvPr/>
        </p:nvSpPr>
        <p:spPr>
          <a:xfrm>
            <a:off x="7379816" y="3889971"/>
            <a:ext cx="4343395" cy="584775"/>
          </a:xfrm>
          <a:prstGeom prst="rect">
            <a:avLst/>
          </a:prstGeom>
          <a:noFill/>
        </p:spPr>
        <p:txBody>
          <a:bodyPr wrap="square" rtlCol="0">
            <a:spAutoFit/>
          </a:bodyPr>
          <a:lstStyle/>
          <a:p>
            <a:r>
              <a:rPr lang="en-US" sz="3200" b="1" spc="600" dirty="0">
                <a:solidFill>
                  <a:schemeClr val="accent4"/>
                </a:solidFill>
                <a:latin typeface="Nunito Sans" pitchFamily="2" charset="77"/>
                <a:ea typeface="Open Sans" panose="020B0606030504020204" pitchFamily="34" charset="0"/>
                <a:cs typeface="Open Sans" panose="020B0606030504020204" pitchFamily="34" charset="0"/>
              </a:rPr>
              <a:t>ELIGIBILITY</a:t>
            </a:r>
            <a:endParaRPr lang="tr-TR" sz="3200" b="1" spc="600" dirty="0">
              <a:solidFill>
                <a:schemeClr val="accent4"/>
              </a:solidFill>
              <a:latin typeface="Nunito Sans" pitchFamily="2" charset="77"/>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9C22689-7731-5444-9491-08CB8CA15301}"/>
              </a:ext>
            </a:extLst>
          </p:cNvPr>
          <p:cNvSpPr txBox="1"/>
          <p:nvPr/>
        </p:nvSpPr>
        <p:spPr>
          <a:xfrm>
            <a:off x="7379815" y="4653533"/>
            <a:ext cx="4343400" cy="26237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Citizenship</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Degree requirement</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Field of study</a:t>
            </a:r>
          </a:p>
          <a:p>
            <a:pPr>
              <a:lnSpc>
                <a:spcPct val="150000"/>
              </a:lnSpc>
            </a:pPr>
            <a:endParaRPr lang="en-US" sz="2800" dirty="0">
              <a:latin typeface="Nunito Sans" pitchFamily="2" charset="77"/>
              <a:ea typeface="Open Sans" panose="020B0606030504020204" pitchFamily="34" charset="0"/>
              <a:cs typeface="Open Sans" panose="020B0606030504020204" pitchFamily="34" charset="0"/>
            </a:endParaRPr>
          </a:p>
        </p:txBody>
      </p:sp>
      <p:cxnSp>
        <p:nvCxnSpPr>
          <p:cNvPr id="23" name="Straight Connector 22">
            <a:extLst>
              <a:ext uri="{FF2B5EF4-FFF2-40B4-BE49-F238E27FC236}">
                <a16:creationId xmlns:a16="http://schemas.microsoft.com/office/drawing/2014/main" id="{F06D4E28-0E5C-F34D-A1A5-0D764ADF083B}"/>
              </a:ext>
              <a:ext uri="{C183D7F6-B498-43B3-948B-1728B52AA6E4}">
                <adec:decorative xmlns:adec="http://schemas.microsoft.com/office/drawing/2017/decorative" val="1"/>
              </a:ext>
            </a:extLst>
          </p:cNvPr>
          <p:cNvCxnSpPr/>
          <p:nvPr/>
        </p:nvCxnSpPr>
        <p:spPr>
          <a:xfrm>
            <a:off x="7089825" y="3895551"/>
            <a:ext cx="0" cy="43434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EEC7A4-1BA6-534E-BBF0-154B0DFEE85F}"/>
              </a:ext>
            </a:extLst>
          </p:cNvPr>
          <p:cNvSpPr txBox="1"/>
          <p:nvPr/>
        </p:nvSpPr>
        <p:spPr>
          <a:xfrm>
            <a:off x="12950774" y="3889971"/>
            <a:ext cx="4343395" cy="584775"/>
          </a:xfrm>
          <a:prstGeom prst="rect">
            <a:avLst/>
          </a:prstGeom>
          <a:noFill/>
        </p:spPr>
        <p:txBody>
          <a:bodyPr wrap="square" rtlCol="0">
            <a:spAutoFit/>
          </a:bodyPr>
          <a:lstStyle/>
          <a:p>
            <a:r>
              <a:rPr lang="en-US" sz="3200" b="1" spc="600" dirty="0">
                <a:solidFill>
                  <a:schemeClr val="accent3"/>
                </a:solidFill>
                <a:latin typeface="Nunito Sans" pitchFamily="2" charset="77"/>
                <a:ea typeface="Open Sans" panose="020B0606030504020204" pitchFamily="34" charset="0"/>
                <a:cs typeface="Open Sans" panose="020B0606030504020204" pitchFamily="34" charset="0"/>
              </a:rPr>
              <a:t>APPLICATION</a:t>
            </a:r>
            <a:r>
              <a:rPr lang="en-US" sz="3200" b="1" spc="600" dirty="0">
                <a:solidFill>
                  <a:schemeClr val="accent1"/>
                </a:solidFill>
                <a:latin typeface="Nunito Sans" pitchFamily="2" charset="77"/>
                <a:ea typeface="Open Sans" panose="020B0606030504020204" pitchFamily="34" charset="0"/>
                <a:cs typeface="Open Sans" panose="020B0606030504020204" pitchFamily="34" charset="0"/>
              </a:rPr>
              <a:t> </a:t>
            </a:r>
            <a:endParaRPr lang="tr-TR" sz="3200" b="1" spc="600" dirty="0">
              <a:solidFill>
                <a:schemeClr val="accent1"/>
              </a:solidFill>
              <a:latin typeface="Nunito Sans" pitchFamily="2" charset="77"/>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19953670-6E2C-5845-B6C5-CE8EBA368FB4}"/>
              </a:ext>
            </a:extLst>
          </p:cNvPr>
          <p:cNvSpPr txBox="1"/>
          <p:nvPr/>
        </p:nvSpPr>
        <p:spPr>
          <a:xfrm>
            <a:off x="12950774" y="4653533"/>
            <a:ext cx="4343400" cy="26237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Components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Deadlines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Tips</a:t>
            </a:r>
          </a:p>
          <a:p>
            <a:pPr>
              <a:lnSpc>
                <a:spcPct val="150000"/>
              </a:lnSpc>
            </a:pPr>
            <a:endParaRPr lang="en-US" sz="2800" dirty="0">
              <a:latin typeface="Nunito Sans" pitchFamily="2" charset="77"/>
              <a:ea typeface="Open Sans" panose="020B0606030504020204" pitchFamily="34" charset="0"/>
              <a:cs typeface="Open Sans" panose="020B0606030504020204" pitchFamily="34" charset="0"/>
            </a:endParaRPr>
          </a:p>
        </p:txBody>
      </p:sp>
      <p:cxnSp>
        <p:nvCxnSpPr>
          <p:cNvPr id="26" name="Straight Connector 25">
            <a:extLst>
              <a:ext uri="{FF2B5EF4-FFF2-40B4-BE49-F238E27FC236}">
                <a16:creationId xmlns:a16="http://schemas.microsoft.com/office/drawing/2014/main" id="{A295010A-A522-4A41-AE84-D3B0384EA3C8}"/>
              </a:ext>
              <a:ext uri="{C183D7F6-B498-43B3-948B-1728B52AA6E4}">
                <adec:decorative xmlns:adec="http://schemas.microsoft.com/office/drawing/2017/decorative" val="1"/>
              </a:ext>
            </a:extLst>
          </p:cNvPr>
          <p:cNvCxnSpPr/>
          <p:nvPr/>
        </p:nvCxnSpPr>
        <p:spPr>
          <a:xfrm>
            <a:off x="12660784" y="3895551"/>
            <a:ext cx="0" cy="434340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074782-D96C-114D-9307-6075E1EF197C}"/>
              </a:ext>
            </a:extLst>
          </p:cNvPr>
          <p:cNvSpPr txBox="1"/>
          <p:nvPr/>
        </p:nvSpPr>
        <p:spPr>
          <a:xfrm>
            <a:off x="18521735" y="3889971"/>
            <a:ext cx="4343395" cy="584775"/>
          </a:xfrm>
          <a:prstGeom prst="rect">
            <a:avLst/>
          </a:prstGeom>
          <a:noFill/>
          <a:ln>
            <a:noFill/>
          </a:ln>
        </p:spPr>
        <p:txBody>
          <a:bodyPr wrap="square" rtlCol="0">
            <a:spAutoFit/>
          </a:bodyPr>
          <a:lstStyle/>
          <a:p>
            <a:r>
              <a:rPr lang="en-US" sz="3200" b="1" spc="600" dirty="0">
                <a:solidFill>
                  <a:schemeClr val="tx2"/>
                </a:solidFill>
                <a:latin typeface="Nunito Sans" pitchFamily="2" charset="77"/>
                <a:ea typeface="Open Sans" panose="020B0606030504020204" pitchFamily="34" charset="0"/>
                <a:cs typeface="Open Sans" panose="020B0606030504020204" pitchFamily="34" charset="0"/>
              </a:rPr>
              <a:t>RESOURCES</a:t>
            </a:r>
            <a:endParaRPr lang="tr-TR" sz="3200" b="1" spc="600" dirty="0">
              <a:solidFill>
                <a:schemeClr val="tx2"/>
              </a:solidFill>
              <a:latin typeface="Nunito Sans" pitchFamily="2" charset="77"/>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662819A9-E731-BB49-878B-CA7D1CDDBFDE}"/>
              </a:ext>
            </a:extLst>
          </p:cNvPr>
          <p:cNvSpPr txBox="1"/>
          <p:nvPr/>
        </p:nvSpPr>
        <p:spPr>
          <a:xfrm>
            <a:off x="18521734" y="4653533"/>
            <a:ext cx="4343400" cy="3270126"/>
          </a:xfrm>
          <a:prstGeom prst="rect">
            <a:avLst/>
          </a:prstGeom>
          <a:noFill/>
          <a:ln>
            <a:noFill/>
          </a:ln>
        </p:spPr>
        <p:txBody>
          <a:bodyPr wrap="square" rtlCol="0">
            <a:spAutoFit/>
          </a:bodyPr>
          <a:lstStyle/>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GRFP websites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Next steps</a:t>
            </a:r>
          </a:p>
          <a:p>
            <a:pPr marL="457200" indent="-457200">
              <a:lnSpc>
                <a:spcPct val="150000"/>
              </a:lnSpc>
              <a:buFont typeface="Arial" panose="020B0604020202020204" pitchFamily="34" charset="0"/>
              <a:buChar char="•"/>
            </a:pPr>
            <a:r>
              <a:rPr lang="en-US" sz="2800" dirty="0">
                <a:latin typeface="Nunito Sans" pitchFamily="2" charset="77"/>
                <a:ea typeface="Open Sans" panose="020B0606030504020204" pitchFamily="34" charset="0"/>
                <a:cs typeface="Open Sans" panose="020B0606030504020204" pitchFamily="34" charset="0"/>
              </a:rPr>
              <a:t>Q&amp;A</a:t>
            </a:r>
          </a:p>
          <a:p>
            <a:pPr>
              <a:lnSpc>
                <a:spcPct val="150000"/>
              </a:lnSpc>
            </a:pPr>
            <a:endParaRPr lang="en-US" sz="2800" dirty="0">
              <a:latin typeface="Nunito Sans" pitchFamily="2" charset="77"/>
              <a:ea typeface="Open Sans" panose="020B0606030504020204" pitchFamily="34" charset="0"/>
              <a:cs typeface="Open Sans" panose="020B0606030504020204" pitchFamily="34" charset="0"/>
            </a:endParaRPr>
          </a:p>
          <a:p>
            <a:pPr>
              <a:lnSpc>
                <a:spcPct val="150000"/>
              </a:lnSpc>
            </a:pPr>
            <a:endParaRPr lang="en-US" sz="2800" dirty="0">
              <a:latin typeface="Nunito Sans" pitchFamily="2" charset="77"/>
              <a:ea typeface="Open Sans" panose="020B0606030504020204" pitchFamily="34" charset="0"/>
              <a:cs typeface="Open Sans" panose="020B0606030504020204" pitchFamily="34" charset="0"/>
            </a:endParaRPr>
          </a:p>
        </p:txBody>
      </p:sp>
      <p:cxnSp>
        <p:nvCxnSpPr>
          <p:cNvPr id="29" name="Straight Connector 28">
            <a:extLst>
              <a:ext uri="{FF2B5EF4-FFF2-40B4-BE49-F238E27FC236}">
                <a16:creationId xmlns:a16="http://schemas.microsoft.com/office/drawing/2014/main" id="{60C724C2-FCC9-8249-96EF-5E1F65DA7ECE}"/>
              </a:ext>
              <a:ext uri="{C183D7F6-B498-43B3-948B-1728B52AA6E4}">
                <adec:decorative xmlns:adec="http://schemas.microsoft.com/office/drawing/2017/decorative" val="1"/>
              </a:ext>
            </a:extLst>
          </p:cNvPr>
          <p:cNvCxnSpPr/>
          <p:nvPr/>
        </p:nvCxnSpPr>
        <p:spPr>
          <a:xfrm>
            <a:off x="18231744" y="3895551"/>
            <a:ext cx="0" cy="43434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a:xfrm>
            <a:off x="3047999" y="1371039"/>
            <a:ext cx="18480157" cy="1143562"/>
          </a:xfrm>
        </p:spPr>
        <p:txBody>
          <a:bodyPr>
            <a:normAutofit fontScale="90000"/>
          </a:bodyPr>
          <a:lstStyle/>
          <a:p>
            <a:r>
              <a:rPr lang="en-US" dirty="0"/>
              <a:t>NATIONAL SCIENCE FOUNDATION (NSF)</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7999" y="3530599"/>
            <a:ext cx="19354800" cy="7700617"/>
          </a:xfrm>
        </p:spPr>
        <p:txBody>
          <a:bodyPr/>
          <a:lstStyle/>
          <a:p>
            <a:pPr marL="0" indent="0">
              <a:buNone/>
            </a:pPr>
            <a:r>
              <a:rPr lang="en-US" dirty="0">
                <a:solidFill>
                  <a:schemeClr val="tx1"/>
                </a:solidFill>
                <a:latin typeface="Nunito Sans" pitchFamily="2" charset="0"/>
              </a:rPr>
              <a:t>Independent federal agency created in 1950</a:t>
            </a:r>
          </a:p>
          <a:p>
            <a:pPr marL="0" indent="0">
              <a:buNone/>
            </a:pPr>
            <a:r>
              <a:rPr lang="en-US" dirty="0">
                <a:solidFill>
                  <a:schemeClr val="tx1"/>
                </a:solidFill>
                <a:latin typeface="Nunito Sans" pitchFamily="2" charset="0"/>
              </a:rPr>
              <a:t>Mission:</a:t>
            </a:r>
          </a:p>
          <a:p>
            <a:pPr marL="914400" indent="-457200">
              <a:lnSpc>
                <a:spcPct val="100000"/>
              </a:lnSpc>
              <a:buFont typeface="Arial" panose="020B0604020202020204" pitchFamily="34" charset="0"/>
              <a:buChar char="•"/>
            </a:pPr>
            <a:r>
              <a:rPr lang="en-US" dirty="0">
                <a:solidFill>
                  <a:schemeClr val="tx1"/>
                </a:solidFill>
                <a:latin typeface="Nunito Sans" pitchFamily="2" charset="0"/>
              </a:rPr>
              <a:t>to promote the progress of science</a:t>
            </a:r>
          </a:p>
          <a:p>
            <a:pPr marL="914400" indent="-457200">
              <a:lnSpc>
                <a:spcPct val="100000"/>
              </a:lnSpc>
              <a:buFont typeface="Arial" panose="020B0604020202020204" pitchFamily="34" charset="0"/>
              <a:buChar char="•"/>
            </a:pPr>
            <a:r>
              <a:rPr lang="en-US" dirty="0">
                <a:solidFill>
                  <a:schemeClr val="tx1"/>
                </a:solidFill>
                <a:latin typeface="Nunito Sans" pitchFamily="2" charset="0"/>
              </a:rPr>
              <a:t>to advance the national health, prosperity, and welfare</a:t>
            </a:r>
          </a:p>
          <a:p>
            <a:pPr marL="914400" indent="-457200">
              <a:lnSpc>
                <a:spcPct val="100000"/>
              </a:lnSpc>
              <a:buFont typeface="Arial" panose="020B0604020202020204" pitchFamily="34" charset="0"/>
              <a:buChar char="•"/>
            </a:pPr>
            <a:r>
              <a:rPr lang="en-US" dirty="0">
                <a:solidFill>
                  <a:schemeClr val="tx1"/>
                </a:solidFill>
                <a:latin typeface="Nunito Sans" pitchFamily="2" charset="0"/>
              </a:rPr>
              <a:t>to secure the national defense</a:t>
            </a:r>
          </a:p>
          <a:p>
            <a:pPr marL="0" indent="0">
              <a:buNone/>
            </a:pPr>
            <a:r>
              <a:rPr lang="en-US" dirty="0">
                <a:solidFill>
                  <a:schemeClr val="tx1"/>
                </a:solidFill>
                <a:latin typeface="Nunito Sans" pitchFamily="2" charset="0"/>
              </a:rPr>
              <a:t>Funds ~20% of all federally supported basic research conducted by U.S. colleges and universities</a:t>
            </a:r>
          </a:p>
          <a:p>
            <a:pPr marL="0" indent="0">
              <a:buNone/>
            </a:pPr>
            <a:r>
              <a:rPr lang="en-US" dirty="0">
                <a:solidFill>
                  <a:schemeClr val="tx1"/>
                </a:solidFill>
                <a:latin typeface="Nunito Sans" pitchFamily="2" charset="0"/>
                <a:ea typeface="ＭＳ Ｐゴシック" charset="0"/>
                <a:cs typeface="ＭＳ Ｐゴシック" charset="0"/>
              </a:rPr>
              <a:t>Goals of Graduate Research Fellowship Program (GRFP):</a:t>
            </a:r>
          </a:p>
          <a:p>
            <a:pPr marL="914400" indent="-457200">
              <a:lnSpc>
                <a:spcPct val="100000"/>
              </a:lnSpc>
              <a:buFont typeface="Arial" panose="020B0604020202020204" pitchFamily="34" charset="0"/>
              <a:buChar char="•"/>
            </a:pPr>
            <a:r>
              <a:rPr lang="en-US" dirty="0">
                <a:solidFill>
                  <a:schemeClr val="tx1"/>
                </a:solidFill>
                <a:latin typeface="Nunito Sans" pitchFamily="2" charset="0"/>
                <a:ea typeface="ＭＳ Ｐゴシック" charset="0"/>
                <a:cs typeface="ＭＳ Ｐゴシック" charset="0"/>
              </a:rPr>
              <a:t>to select, recognize, and support individuals with the potential to be high-achieving scientists early in their careers</a:t>
            </a:r>
          </a:p>
          <a:p>
            <a:pPr marL="914400" indent="-457200">
              <a:lnSpc>
                <a:spcPct val="100000"/>
              </a:lnSpc>
              <a:buFont typeface="Arial" panose="020B0604020202020204" pitchFamily="34" charset="0"/>
              <a:buChar char="•"/>
            </a:pPr>
            <a:r>
              <a:rPr lang="en-US" dirty="0">
                <a:solidFill>
                  <a:schemeClr val="tx1"/>
                </a:solidFill>
                <a:latin typeface="Nunito Sans" pitchFamily="2" charset="0"/>
                <a:ea typeface="ＭＳ Ｐゴシック" charset="0"/>
                <a:cs typeface="ＭＳ Ｐゴシック" charset="0"/>
              </a:rPr>
              <a:t>to broaden participation in STEM of underrepresented groups</a:t>
            </a:r>
          </a:p>
          <a:p>
            <a:endParaRPr lang="en-US" dirty="0"/>
          </a:p>
        </p:txBody>
      </p:sp>
    </p:spTree>
    <p:extLst>
      <p:ext uri="{BB962C8B-B14F-4D97-AF65-F5344CB8AC3E}">
        <p14:creationId xmlns:p14="http://schemas.microsoft.com/office/powerpoint/2010/main" val="411966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3586D-E2A8-CC4C-A59E-24C9664D2050}"/>
              </a:ext>
            </a:extLst>
          </p:cNvPr>
          <p:cNvSpPr>
            <a:spLocks noGrp="1"/>
          </p:cNvSpPr>
          <p:nvPr>
            <p:ph type="title"/>
          </p:nvPr>
        </p:nvSpPr>
        <p:spPr/>
        <p:txBody>
          <a:bodyPr>
            <a:normAutofit fontScale="90000"/>
          </a:bodyPr>
          <a:lstStyle/>
          <a:p>
            <a:r>
              <a:rPr lang="en-US" dirty="0"/>
              <a:t>PROGRAM DETAILS</a:t>
            </a:r>
          </a:p>
        </p:txBody>
      </p:sp>
      <p:pic>
        <p:nvPicPr>
          <p:cNvPr id="5" name="Picture Placeholder 4">
            <a:extLst>
              <a:ext uri="{FF2B5EF4-FFF2-40B4-BE49-F238E27FC236}">
                <a16:creationId xmlns:a16="http://schemas.microsoft.com/office/drawing/2014/main" id="{620F19B5-9B22-6E3D-AF35-6B3D97C2DCB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01" y="4174431"/>
            <a:ext cx="11346533" cy="4754880"/>
          </a:xfrm>
        </p:spPr>
      </p:pic>
      <p:sp>
        <p:nvSpPr>
          <p:cNvPr id="6" name="Text Placeholder 5">
            <a:extLst>
              <a:ext uri="{FF2B5EF4-FFF2-40B4-BE49-F238E27FC236}">
                <a16:creationId xmlns:a16="http://schemas.microsoft.com/office/drawing/2014/main" id="{FEB0E36C-0987-0542-9D20-8C3BDCC0EC8C}"/>
              </a:ext>
            </a:extLst>
          </p:cNvPr>
          <p:cNvSpPr>
            <a:spLocks noGrp="1"/>
          </p:cNvSpPr>
          <p:nvPr>
            <p:ph type="body" sz="quarter" idx="13"/>
          </p:nvPr>
        </p:nvSpPr>
        <p:spPr>
          <a:xfrm>
            <a:off x="12998689" y="2365074"/>
            <a:ext cx="11193154" cy="9820300"/>
          </a:xfrm>
        </p:spPr>
        <p:txBody>
          <a:bodyPr/>
          <a:lstStyle/>
          <a:p>
            <a:pPr marL="0" indent="0">
              <a:spcBef>
                <a:spcPts val="1800"/>
              </a:spcBef>
              <a:buNone/>
            </a:pPr>
            <a:r>
              <a:rPr lang="en-US" sz="2800" dirty="0"/>
              <a:t>The program recognizes and supports outstanding graduate students who are pursuing full-time </a:t>
            </a:r>
            <a:r>
              <a:rPr lang="en-US" sz="2800" i="1" dirty="0"/>
              <a:t>research-based</a:t>
            </a:r>
            <a:r>
              <a:rPr lang="en-US" sz="2800" dirty="0"/>
              <a:t> master’s and doctoral degrees at </a:t>
            </a:r>
            <a:r>
              <a:rPr lang="en-US" sz="2800" i="1" dirty="0"/>
              <a:t>U.S. institutions</a:t>
            </a:r>
            <a:r>
              <a:rPr lang="en-US" i="1" dirty="0"/>
              <a:t> </a:t>
            </a:r>
            <a:r>
              <a:rPr lang="en-US" dirty="0"/>
              <a:t>(award is portable)</a:t>
            </a:r>
            <a:r>
              <a:rPr lang="en-US" i="1" dirty="0"/>
              <a:t>.</a:t>
            </a:r>
            <a:endParaRPr lang="en-US" sz="2800" dirty="0"/>
          </a:p>
          <a:p>
            <a:pPr marL="0" indent="0">
              <a:buNone/>
            </a:pPr>
            <a:endParaRPr lang="en-US" sz="600" dirty="0"/>
          </a:p>
          <a:p>
            <a:pPr marL="0" indent="0">
              <a:spcBef>
                <a:spcPts val="1800"/>
              </a:spcBef>
              <a:buNone/>
            </a:pPr>
            <a:r>
              <a:rPr lang="en-US" sz="2800" dirty="0"/>
              <a:t>The GRFP provides </a:t>
            </a:r>
            <a:r>
              <a:rPr lang="en-US" sz="2800" i="1" dirty="0"/>
              <a:t>three years of support</a:t>
            </a:r>
            <a:r>
              <a:rPr lang="en-US" sz="2800" dirty="0"/>
              <a:t> for the </a:t>
            </a:r>
            <a:r>
              <a:rPr lang="en-US" sz="2800" i="1" dirty="0"/>
              <a:t>graduate education</a:t>
            </a:r>
            <a:r>
              <a:rPr lang="en-US" sz="2800" dirty="0"/>
              <a:t> of individuals who have demonstrated potential for significant research achievements in STEM, STEM education, and some social science fields.</a:t>
            </a:r>
          </a:p>
          <a:p>
            <a:pPr marL="0" indent="0">
              <a:buNone/>
            </a:pPr>
            <a:endParaRPr lang="en-US" sz="600" dirty="0"/>
          </a:p>
          <a:p>
            <a:pPr marL="0" indent="0">
              <a:spcBef>
                <a:spcPts val="1800"/>
              </a:spcBef>
              <a:buNone/>
            </a:pPr>
            <a:r>
              <a:rPr lang="en-US" sz="2800" dirty="0"/>
              <a:t>NSF especially encourages women, members of groups historically underrepresented in STEM, persons with disabilities, veterans, and </a:t>
            </a:r>
            <a:r>
              <a:rPr lang="en-US" sz="2800" i="1" dirty="0"/>
              <a:t>undergraduate seniors</a:t>
            </a:r>
            <a:r>
              <a:rPr lang="en-US" sz="2800" dirty="0"/>
              <a:t> to apply.</a:t>
            </a:r>
          </a:p>
          <a:p>
            <a:pPr marL="0" indent="0">
              <a:buNone/>
            </a:pPr>
            <a:endParaRPr lang="en-US" sz="600" dirty="0">
              <a:latin typeface="Arial" charset="0"/>
              <a:ea typeface="ＭＳ Ｐゴシック" charset="0"/>
              <a:cs typeface="ＭＳ Ｐゴシック" charset="0"/>
            </a:endParaRPr>
          </a:p>
          <a:p>
            <a:pPr marL="0" indent="0">
              <a:spcBef>
                <a:spcPts val="1800"/>
              </a:spcBef>
              <a:buNone/>
            </a:pPr>
            <a:r>
              <a:rPr lang="en-US" i="1" dirty="0">
                <a:latin typeface="Arial" panose="020B0604020202020204" pitchFamily="34" charset="0"/>
              </a:rPr>
              <a:t>H</a:t>
            </a:r>
            <a:r>
              <a:rPr lang="en-US" sz="2800" b="0" i="1" dirty="0">
                <a:effectLst/>
                <a:latin typeface="Arial" panose="020B0604020202020204" pitchFamily="34" charset="0"/>
              </a:rPr>
              <a:t>igh priority </a:t>
            </a:r>
            <a:r>
              <a:rPr lang="en-US" sz="2800" b="0" i="0" dirty="0">
                <a:effectLst/>
                <a:latin typeface="Arial" panose="020B0604020202020204" pitchFamily="34" charset="0"/>
              </a:rPr>
              <a:t>research areas: Artificial Intelligence, Quantum Information Science, &amp; Computationally Intensive Research. </a:t>
            </a:r>
            <a:endParaRPr lang="en-US" dirty="0"/>
          </a:p>
        </p:txBody>
      </p:sp>
      <p:sp>
        <p:nvSpPr>
          <p:cNvPr id="7" name="TextBox 6">
            <a:extLst>
              <a:ext uri="{FF2B5EF4-FFF2-40B4-BE49-F238E27FC236}">
                <a16:creationId xmlns:a16="http://schemas.microsoft.com/office/drawing/2014/main" id="{12774DA7-0F3F-7AA7-F710-3F0EE2A30B2D}"/>
              </a:ext>
            </a:extLst>
          </p:cNvPr>
          <p:cNvSpPr txBox="1"/>
          <p:nvPr/>
        </p:nvSpPr>
        <p:spPr>
          <a:xfrm>
            <a:off x="0" y="13715999"/>
            <a:ext cx="11658600" cy="230832"/>
          </a:xfrm>
          <a:prstGeom prst="rect">
            <a:avLst/>
          </a:prstGeom>
          <a:noFill/>
        </p:spPr>
        <p:txBody>
          <a:bodyPr wrap="square" rtlCol="0">
            <a:spAutoFit/>
          </a:bodyPr>
          <a:lstStyle/>
          <a:p>
            <a:r>
              <a:rPr lang="en-US" sz="900" dirty="0">
                <a:hlinkClick r:id="rId4" tooltip="http://neurodojo.blogspot.com/2018/04/the-nsf-grfp-problem-continues.html"/>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36915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3AE9ED-5FE5-E445-9C56-BC39E3F130D4}"/>
              </a:ext>
            </a:extLst>
          </p:cNvPr>
          <p:cNvSpPr>
            <a:spLocks noGrp="1"/>
          </p:cNvSpPr>
          <p:nvPr>
            <p:ph type="title"/>
          </p:nvPr>
        </p:nvSpPr>
        <p:spPr/>
        <p:txBody>
          <a:bodyPr/>
          <a:lstStyle/>
          <a:p>
            <a:r>
              <a:rPr lang="en-US" dirty="0"/>
              <a:t>AWARD INFORMATION</a:t>
            </a:r>
          </a:p>
        </p:txBody>
      </p:sp>
      <p:pic>
        <p:nvPicPr>
          <p:cNvPr id="3" name="Picture Placeholder 2">
            <a:extLst>
              <a:ext uri="{FF2B5EF4-FFF2-40B4-BE49-F238E27FC236}">
                <a16:creationId xmlns:a16="http://schemas.microsoft.com/office/drawing/2014/main" id="{4E5154F9-2FD9-C5E6-6C20-31179588E6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45" r="12745"/>
          <a:stretch>
            <a:fillRect/>
          </a:stretch>
        </p:blipFill>
        <p:spPr/>
      </p:pic>
      <p:sp>
        <p:nvSpPr>
          <p:cNvPr id="8" name="Rectangle 7">
            <a:extLst>
              <a:ext uri="{FF2B5EF4-FFF2-40B4-BE49-F238E27FC236}">
                <a16:creationId xmlns:a16="http://schemas.microsoft.com/office/drawing/2014/main" id="{DD037D98-6060-804F-8770-859E2CFE525A}"/>
              </a:ext>
            </a:extLst>
          </p:cNvPr>
          <p:cNvSpPr/>
          <p:nvPr/>
        </p:nvSpPr>
        <p:spPr>
          <a:xfrm>
            <a:off x="11572255" y="4240446"/>
            <a:ext cx="5145361" cy="2262158"/>
          </a:xfrm>
          <a:prstGeom prst="rect">
            <a:avLst/>
          </a:prstGeom>
        </p:spPr>
        <p:txBody>
          <a:bodyPr wrap="square">
            <a:spAutoFit/>
          </a:bodyPr>
          <a:lstStyle/>
          <a:p>
            <a:pPr>
              <a:lnSpc>
                <a:spcPct val="150000"/>
              </a:lnSpc>
            </a:pPr>
            <a:r>
              <a:rPr lang="en-US" sz="4800" b="1" dirty="0">
                <a:solidFill>
                  <a:schemeClr val="accent4"/>
                </a:solidFill>
                <a:latin typeface="Nunito Sans Black" pitchFamily="2" charset="77"/>
                <a:ea typeface="Open Sans" panose="020B0606030504020204" pitchFamily="34" charset="0"/>
                <a:cs typeface="Open Sans" panose="020B0606030504020204" pitchFamily="34" charset="0"/>
              </a:rPr>
              <a:t>$138,000</a:t>
            </a:r>
          </a:p>
          <a:p>
            <a:pPr>
              <a:lnSpc>
                <a:spcPct val="150000"/>
              </a:lnSpc>
            </a:pPr>
            <a:r>
              <a:rPr lang="en-US" sz="2400" b="1" spc="300" dirty="0">
                <a:solidFill>
                  <a:schemeClr val="accent4"/>
                </a:solidFill>
                <a:latin typeface="Nunito Sans SemiBold" pitchFamily="2" charset="77"/>
                <a:ea typeface="Open Sans" panose="020B0606030504020204" pitchFamily="34" charset="0"/>
                <a:cs typeface="Open Sans" panose="020B0606030504020204" pitchFamily="34" charset="0"/>
              </a:rPr>
              <a:t>$34,000 STIPEND</a:t>
            </a:r>
          </a:p>
          <a:p>
            <a:pPr>
              <a:lnSpc>
                <a:spcPct val="150000"/>
              </a:lnSpc>
            </a:pPr>
            <a:r>
              <a:rPr lang="en-US" sz="2400" b="1" spc="300" dirty="0">
                <a:solidFill>
                  <a:schemeClr val="accent4"/>
                </a:solidFill>
                <a:latin typeface="Nunito Sans SemiBold" pitchFamily="2" charset="77"/>
                <a:ea typeface="Open Sans" panose="020B0606030504020204" pitchFamily="34" charset="0"/>
                <a:cs typeface="Open Sans" panose="020B0606030504020204" pitchFamily="34" charset="0"/>
              </a:rPr>
              <a:t>$12,000 COE ALLOWANCE</a:t>
            </a:r>
          </a:p>
        </p:txBody>
      </p:sp>
      <p:sp>
        <p:nvSpPr>
          <p:cNvPr id="9" name="Rectangle 8">
            <a:extLst>
              <a:ext uri="{FF2B5EF4-FFF2-40B4-BE49-F238E27FC236}">
                <a16:creationId xmlns:a16="http://schemas.microsoft.com/office/drawing/2014/main" id="{6719C5E1-CBF7-BB41-9FD7-11A748828B08}"/>
              </a:ext>
            </a:extLst>
          </p:cNvPr>
          <p:cNvSpPr/>
          <p:nvPr/>
        </p:nvSpPr>
        <p:spPr>
          <a:xfrm>
            <a:off x="17474959" y="4238897"/>
            <a:ext cx="2999650" cy="2262158"/>
          </a:xfrm>
          <a:prstGeom prst="rect">
            <a:avLst/>
          </a:prstGeom>
        </p:spPr>
        <p:txBody>
          <a:bodyPr wrap="square">
            <a:spAutoFit/>
          </a:bodyPr>
          <a:lstStyle/>
          <a:p>
            <a:pPr>
              <a:lnSpc>
                <a:spcPct val="150000"/>
              </a:lnSpc>
            </a:pPr>
            <a:r>
              <a:rPr lang="en-US" sz="4800" b="1" dirty="0">
                <a:solidFill>
                  <a:schemeClr val="tx2"/>
                </a:solidFill>
                <a:latin typeface="Nunito Sans Black" pitchFamily="2" charset="77"/>
                <a:ea typeface="Open Sans" panose="020B0606030504020204" pitchFamily="34" charset="0"/>
                <a:cs typeface="Open Sans" panose="020B0606030504020204" pitchFamily="34" charset="0"/>
              </a:rPr>
              <a:t>2,000+</a:t>
            </a:r>
          </a:p>
          <a:p>
            <a:pPr>
              <a:lnSpc>
                <a:spcPct val="150000"/>
              </a:lnSpc>
            </a:pPr>
            <a:r>
              <a:rPr lang="en-US" sz="2400" b="1" spc="300" dirty="0">
                <a:solidFill>
                  <a:schemeClr val="tx2"/>
                </a:solidFill>
                <a:latin typeface="Nunito Sans SemiBold" pitchFamily="2" charset="77"/>
                <a:ea typeface="Open Sans" panose="020B0606030504020204" pitchFamily="34" charset="0"/>
                <a:cs typeface="Open Sans" panose="020B0606030504020204" pitchFamily="34" charset="0"/>
              </a:rPr>
              <a:t>AWARDEES PER YEAR</a:t>
            </a:r>
          </a:p>
        </p:txBody>
      </p:sp>
      <p:sp>
        <p:nvSpPr>
          <p:cNvPr id="10" name="Rectangle 9">
            <a:extLst>
              <a:ext uri="{FF2B5EF4-FFF2-40B4-BE49-F238E27FC236}">
                <a16:creationId xmlns:a16="http://schemas.microsoft.com/office/drawing/2014/main" id="{7E4DADC1-354F-4E42-BF81-BC8C19DDA5CF}"/>
              </a:ext>
            </a:extLst>
          </p:cNvPr>
          <p:cNvSpPr/>
          <p:nvPr/>
        </p:nvSpPr>
        <p:spPr>
          <a:xfrm>
            <a:off x="11572256" y="7273327"/>
            <a:ext cx="3584703" cy="2262158"/>
          </a:xfrm>
          <a:prstGeom prst="rect">
            <a:avLst/>
          </a:prstGeom>
        </p:spPr>
        <p:txBody>
          <a:bodyPr wrap="square">
            <a:spAutoFit/>
          </a:bodyPr>
          <a:lstStyle/>
          <a:p>
            <a:pPr>
              <a:lnSpc>
                <a:spcPct val="150000"/>
              </a:lnSpc>
            </a:pPr>
            <a:r>
              <a:rPr lang="en-US" sz="4800" b="1" dirty="0">
                <a:solidFill>
                  <a:schemeClr val="accent3"/>
                </a:solidFill>
                <a:latin typeface="Nunito Sans Black" pitchFamily="2" charset="77"/>
                <a:ea typeface="Open Sans" panose="020B0606030504020204" pitchFamily="34" charset="0"/>
                <a:cs typeface="Open Sans" panose="020B0606030504020204" pitchFamily="34" charset="0"/>
              </a:rPr>
              <a:t>12,000+</a:t>
            </a:r>
          </a:p>
          <a:p>
            <a:pPr>
              <a:lnSpc>
                <a:spcPct val="150000"/>
              </a:lnSpc>
            </a:pPr>
            <a:r>
              <a:rPr lang="en-US" sz="2400" b="1" spc="300" dirty="0">
                <a:solidFill>
                  <a:schemeClr val="accent3"/>
                </a:solidFill>
                <a:latin typeface="Nunito Sans SemiBold" pitchFamily="2" charset="77"/>
                <a:ea typeface="Open Sans" panose="020B0606030504020204" pitchFamily="34" charset="0"/>
                <a:cs typeface="Open Sans" panose="020B0606030504020204" pitchFamily="34" charset="0"/>
              </a:rPr>
              <a:t>APPLICATIONS PER YEAR</a:t>
            </a:r>
          </a:p>
        </p:txBody>
      </p:sp>
      <p:sp>
        <p:nvSpPr>
          <p:cNvPr id="14" name="Rectangle 13">
            <a:extLst>
              <a:ext uri="{FF2B5EF4-FFF2-40B4-BE49-F238E27FC236}">
                <a16:creationId xmlns:a16="http://schemas.microsoft.com/office/drawing/2014/main" id="{5AD06A50-D2A1-2040-927B-F213D6ECCD12}"/>
              </a:ext>
            </a:extLst>
          </p:cNvPr>
          <p:cNvSpPr/>
          <p:nvPr/>
        </p:nvSpPr>
        <p:spPr>
          <a:xfrm>
            <a:off x="17474960" y="7273327"/>
            <a:ext cx="2999650" cy="2262158"/>
          </a:xfrm>
          <a:prstGeom prst="rect">
            <a:avLst/>
          </a:prstGeom>
        </p:spPr>
        <p:txBody>
          <a:bodyPr wrap="square">
            <a:spAutoFit/>
          </a:bodyPr>
          <a:lstStyle/>
          <a:p>
            <a:pPr>
              <a:lnSpc>
                <a:spcPct val="150000"/>
              </a:lnSpc>
            </a:pPr>
            <a:r>
              <a:rPr lang="en-US" sz="4800" b="1" dirty="0">
                <a:solidFill>
                  <a:schemeClr val="accent2"/>
                </a:solidFill>
                <a:latin typeface="Nunito Sans Black" pitchFamily="2" charset="77"/>
                <a:ea typeface="Open Sans" panose="020B0606030504020204" pitchFamily="34" charset="0"/>
                <a:cs typeface="Open Sans" panose="020B0606030504020204" pitchFamily="34" charset="0"/>
              </a:rPr>
              <a:t>~16% </a:t>
            </a:r>
          </a:p>
          <a:p>
            <a:pPr>
              <a:lnSpc>
                <a:spcPct val="150000"/>
              </a:lnSpc>
            </a:pPr>
            <a:r>
              <a:rPr lang="en-US" sz="2400" b="1" spc="300" dirty="0">
                <a:solidFill>
                  <a:schemeClr val="accent2"/>
                </a:solidFill>
                <a:latin typeface="Nunito Sans SemiBold" pitchFamily="2" charset="77"/>
                <a:ea typeface="Open Sans" panose="020B0606030504020204" pitchFamily="34" charset="0"/>
                <a:cs typeface="Open Sans" panose="020B0606030504020204" pitchFamily="34" charset="0"/>
              </a:rPr>
              <a:t>ACCEPTANCE RATE</a:t>
            </a:r>
          </a:p>
        </p:txBody>
      </p:sp>
      <p:sp>
        <p:nvSpPr>
          <p:cNvPr id="4" name="TextBox 3">
            <a:extLst>
              <a:ext uri="{FF2B5EF4-FFF2-40B4-BE49-F238E27FC236}">
                <a16:creationId xmlns:a16="http://schemas.microsoft.com/office/drawing/2014/main" id="{C1564610-05B6-B9F4-DB21-C8116BAB0366}"/>
              </a:ext>
            </a:extLst>
          </p:cNvPr>
          <p:cNvSpPr txBox="1"/>
          <p:nvPr/>
        </p:nvSpPr>
        <p:spPr>
          <a:xfrm>
            <a:off x="1531088" y="10510600"/>
            <a:ext cx="8686800" cy="230832"/>
          </a:xfrm>
          <a:prstGeom prst="rect">
            <a:avLst/>
          </a:prstGeom>
          <a:noFill/>
        </p:spPr>
        <p:txBody>
          <a:bodyPr wrap="square" rtlCol="0">
            <a:spAutoFit/>
          </a:bodyPr>
          <a:lstStyle/>
          <a:p>
            <a:r>
              <a:rPr lang="en-US" sz="900" dirty="0">
                <a:hlinkClick r:id="rId3" tooltip="https://torange.biz/money-your-favorite-16737"/>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32366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716531-EED7-E349-943E-3DD27A746386}"/>
              </a:ext>
            </a:extLst>
          </p:cNvPr>
          <p:cNvSpPr>
            <a:spLocks noGrp="1"/>
          </p:cNvSpPr>
          <p:nvPr>
            <p:ph type="title"/>
          </p:nvPr>
        </p:nvSpPr>
        <p:spPr/>
        <p:txBody>
          <a:bodyPr>
            <a:normAutofit fontScale="90000"/>
          </a:bodyPr>
          <a:lstStyle/>
          <a:p>
            <a:r>
              <a:rPr lang="en-US" dirty="0">
                <a:solidFill>
                  <a:schemeClr val="tx1"/>
                </a:solidFill>
              </a:rPr>
              <a:t>ELIGIBILITY</a:t>
            </a:r>
          </a:p>
        </p:txBody>
      </p:sp>
      <p:sp>
        <p:nvSpPr>
          <p:cNvPr id="8" name="Text Placeholder 7">
            <a:extLst>
              <a:ext uri="{FF2B5EF4-FFF2-40B4-BE49-F238E27FC236}">
                <a16:creationId xmlns:a16="http://schemas.microsoft.com/office/drawing/2014/main" id="{D6BAAACF-F22F-BF46-B5A4-58014C95CDFC}"/>
              </a:ext>
            </a:extLst>
          </p:cNvPr>
          <p:cNvSpPr>
            <a:spLocks noGrp="1"/>
          </p:cNvSpPr>
          <p:nvPr>
            <p:ph type="body" sz="quarter" idx="13"/>
          </p:nvPr>
        </p:nvSpPr>
        <p:spPr/>
        <p:txBody>
          <a:bodyPr/>
          <a:lstStyle/>
          <a:p>
            <a:r>
              <a:rPr lang="en-US" sz="2800" dirty="0"/>
              <a:t>There are three eligibility requirements:</a:t>
            </a:r>
          </a:p>
          <a:p>
            <a:pPr marL="914400" indent="-457200">
              <a:lnSpc>
                <a:spcPct val="200000"/>
              </a:lnSpc>
              <a:buFont typeface="Arial" panose="020B0604020202020204" pitchFamily="34" charset="0"/>
              <a:buChar char="•"/>
            </a:pPr>
            <a:r>
              <a:rPr lang="en-US" sz="2800" dirty="0"/>
              <a:t>Citizenship</a:t>
            </a:r>
          </a:p>
          <a:p>
            <a:pPr marL="914400" indent="-457200">
              <a:lnSpc>
                <a:spcPct val="200000"/>
              </a:lnSpc>
              <a:buFont typeface="Arial" panose="020B0604020202020204" pitchFamily="34" charset="0"/>
              <a:buChar char="•"/>
            </a:pPr>
            <a:r>
              <a:rPr lang="en-US" sz="2800" dirty="0"/>
              <a:t>Degree</a:t>
            </a:r>
          </a:p>
          <a:p>
            <a:pPr marL="914400" indent="-457200">
              <a:lnSpc>
                <a:spcPct val="200000"/>
              </a:lnSpc>
              <a:buFont typeface="Arial" panose="020B0604020202020204" pitchFamily="34" charset="0"/>
              <a:buChar char="•"/>
            </a:pPr>
            <a:r>
              <a:rPr lang="en-US" sz="2800" dirty="0"/>
              <a:t>Field of Study</a:t>
            </a:r>
          </a:p>
          <a:p>
            <a:endParaRPr lang="en-US" dirty="0"/>
          </a:p>
        </p:txBody>
      </p:sp>
      <p:pic>
        <p:nvPicPr>
          <p:cNvPr id="14" name="Picture Placeholder 13">
            <a:extLst>
              <a:ext uri="{FF2B5EF4-FFF2-40B4-BE49-F238E27FC236}">
                <a16:creationId xmlns:a16="http://schemas.microsoft.com/office/drawing/2014/main" id="{E37DBF74-1AB5-F27A-CED4-A3ECCC97E6C6}"/>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6622" r="16622"/>
          <a:stretch>
            <a:fillRect/>
          </a:stretch>
        </p:blipFill>
        <p:spPr/>
      </p:pic>
    </p:spTree>
    <p:extLst>
      <p:ext uri="{BB962C8B-B14F-4D97-AF65-F5344CB8AC3E}">
        <p14:creationId xmlns:p14="http://schemas.microsoft.com/office/powerpoint/2010/main" val="209405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a:xfrm>
            <a:off x="1531087" y="1137123"/>
            <a:ext cx="14073347" cy="1143562"/>
          </a:xfrm>
        </p:spPr>
        <p:txBody>
          <a:bodyPr>
            <a:normAutofit/>
          </a:bodyPr>
          <a:lstStyle/>
          <a:p>
            <a:r>
              <a:rPr lang="en-US" dirty="0">
                <a:solidFill>
                  <a:schemeClr val="tx2"/>
                </a:solidFill>
              </a:rPr>
              <a:t>CITIZENSHIP REQUIREMENT</a:t>
            </a:r>
          </a:p>
        </p:txBody>
      </p:sp>
      <p:sp>
        <p:nvSpPr>
          <p:cNvPr id="19" name="Text Placeholder 18">
            <a:extLst>
              <a:ext uri="{FF2B5EF4-FFF2-40B4-BE49-F238E27FC236}">
                <a16:creationId xmlns:a16="http://schemas.microsoft.com/office/drawing/2014/main" id="{D968E9CC-C971-8749-9AC4-358E669F5C3C}"/>
              </a:ext>
            </a:extLst>
          </p:cNvPr>
          <p:cNvSpPr>
            <a:spLocks noGrp="1"/>
          </p:cNvSpPr>
          <p:nvPr>
            <p:ph type="body" sz="quarter" idx="10"/>
          </p:nvPr>
        </p:nvSpPr>
        <p:spPr/>
        <p:txBody>
          <a:bodyPr/>
          <a:lstStyle/>
          <a:p>
            <a:r>
              <a:rPr lang="en-US" sz="3200" dirty="0">
                <a:solidFill>
                  <a:schemeClr val="tx1"/>
                </a:solidFill>
              </a:rPr>
              <a:t>You must be a U.S. citizen, national, or permanent resident.</a:t>
            </a:r>
          </a:p>
          <a:p>
            <a:endParaRPr lang="en-US" dirty="0">
              <a:solidFill>
                <a:schemeClr val="tx1"/>
              </a:solidFill>
            </a:endParaRPr>
          </a:p>
          <a:p>
            <a:pPr marL="342900" indent="-342900">
              <a:buFont typeface="Arial" panose="020B0604020202020204" pitchFamily="34" charset="0"/>
              <a:buChar char="•"/>
            </a:pPr>
            <a:r>
              <a:rPr lang="en-US" dirty="0">
                <a:solidFill>
                  <a:schemeClr val="tx1"/>
                </a:solidFill>
              </a:rPr>
              <a:t>Foreign nationals who are in the U.S. on a student visa (international students) are not eligible to apply.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Eligibility with respect to citizenship must be certified at the time of application.</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Undocumented students are currently ineligible.</a:t>
            </a:r>
          </a:p>
          <a:p>
            <a:pPr marL="342900" indent="-342900">
              <a:buFont typeface="Arial" panose="020B0604020202020204" pitchFamily="34" charset="0"/>
              <a:buChar char="•"/>
            </a:pPr>
            <a:endParaRPr lang="en-US" sz="3200" dirty="0">
              <a:solidFill>
                <a:schemeClr val="accent1"/>
              </a:solidFill>
            </a:endParaRPr>
          </a:p>
          <a:p>
            <a:endParaRPr lang="en-US" dirty="0"/>
          </a:p>
        </p:txBody>
      </p:sp>
      <p:pic>
        <p:nvPicPr>
          <p:cNvPr id="3" name="Picture Placeholder 2">
            <a:extLst>
              <a:ext uri="{FF2B5EF4-FFF2-40B4-BE49-F238E27FC236}">
                <a16:creationId xmlns:a16="http://schemas.microsoft.com/office/drawing/2014/main" id="{8CDD0DD0-6018-1355-ECED-AA9678DC510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92" r="12792"/>
          <a:stretch>
            <a:fillRect/>
          </a:stretch>
        </p:blipFill>
        <p:spPr>
          <a:xfrm>
            <a:off x="15296400" y="3057112"/>
            <a:ext cx="8686800" cy="7772400"/>
          </a:xfrm>
        </p:spPr>
      </p:pic>
      <p:sp>
        <p:nvSpPr>
          <p:cNvPr id="4" name="TextBox 3">
            <a:extLst>
              <a:ext uri="{FF2B5EF4-FFF2-40B4-BE49-F238E27FC236}">
                <a16:creationId xmlns:a16="http://schemas.microsoft.com/office/drawing/2014/main" id="{49852377-165F-AC34-F7EC-7552903E59C4}"/>
              </a:ext>
            </a:extLst>
          </p:cNvPr>
          <p:cNvSpPr txBox="1"/>
          <p:nvPr/>
        </p:nvSpPr>
        <p:spPr>
          <a:xfrm>
            <a:off x="15356037" y="10928898"/>
            <a:ext cx="8686800" cy="230832"/>
          </a:xfrm>
          <a:prstGeom prst="rect">
            <a:avLst/>
          </a:prstGeom>
          <a:noFill/>
        </p:spPr>
        <p:txBody>
          <a:bodyPr wrap="square" rtlCol="0">
            <a:spAutoFit/>
          </a:bodyPr>
          <a:lstStyle/>
          <a:p>
            <a:r>
              <a:rPr lang="en-US" sz="900" dirty="0">
                <a:hlinkClick r:id="rId3" tooltip="https://usahello.org/citizenship/for-citizens/civic-responsibility/"/>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233888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a:xfrm>
            <a:off x="11350957" y="1137123"/>
            <a:ext cx="14073347" cy="1143562"/>
          </a:xfrm>
        </p:spPr>
        <p:txBody>
          <a:bodyPr>
            <a:normAutofit/>
          </a:bodyPr>
          <a:lstStyle/>
          <a:p>
            <a:r>
              <a:rPr lang="en-US" dirty="0">
                <a:solidFill>
                  <a:schemeClr val="accent2"/>
                </a:solidFill>
              </a:rPr>
              <a:t>DEGREE REQUIREMENT</a:t>
            </a:r>
          </a:p>
        </p:txBody>
      </p:sp>
      <p:sp>
        <p:nvSpPr>
          <p:cNvPr id="19" name="Text Placeholder 18">
            <a:extLst>
              <a:ext uri="{FF2B5EF4-FFF2-40B4-BE49-F238E27FC236}">
                <a16:creationId xmlns:a16="http://schemas.microsoft.com/office/drawing/2014/main" id="{D968E9CC-C971-8749-9AC4-358E669F5C3C}"/>
              </a:ext>
            </a:extLst>
          </p:cNvPr>
          <p:cNvSpPr>
            <a:spLocks noGrp="1"/>
          </p:cNvSpPr>
          <p:nvPr>
            <p:ph type="body" sz="quarter" idx="10"/>
          </p:nvPr>
        </p:nvSpPr>
        <p:spPr>
          <a:xfrm>
            <a:off x="11391184" y="2380080"/>
            <a:ext cx="12794505" cy="7772400"/>
          </a:xfrm>
        </p:spPr>
        <p:txBody>
          <a:bodyPr/>
          <a:lstStyle/>
          <a:p>
            <a:r>
              <a:rPr lang="en-US" dirty="0">
                <a:solidFill>
                  <a:schemeClr val="tx1"/>
                </a:solidFill>
              </a:rPr>
              <a:t>You are eligible to apply:</a:t>
            </a:r>
          </a:p>
          <a:p>
            <a:pPr marL="342900" indent="-342900">
              <a:buFont typeface="Arial" panose="020B0604020202020204" pitchFamily="34" charset="0"/>
              <a:buChar char="•"/>
            </a:pPr>
            <a:r>
              <a:rPr lang="en-US" dirty="0">
                <a:solidFill>
                  <a:schemeClr val="tx1"/>
                </a:solidFill>
              </a:rPr>
              <a:t>before beginning graduate school</a:t>
            </a:r>
          </a:p>
          <a:p>
            <a:pPr>
              <a:lnSpc>
                <a:spcPct val="100000"/>
              </a:lnSpc>
              <a:spcBef>
                <a:spcPts val="1800"/>
              </a:spcBef>
            </a:pPr>
            <a:r>
              <a:rPr lang="en-US" dirty="0">
                <a:solidFill>
                  <a:schemeClr val="tx1"/>
                </a:solidFill>
              </a:rPr>
              <a:t>	as an undergraduate senior </a:t>
            </a:r>
          </a:p>
          <a:p>
            <a:pPr>
              <a:lnSpc>
                <a:spcPct val="100000"/>
              </a:lnSpc>
              <a:spcBef>
                <a:spcPts val="1800"/>
              </a:spcBef>
              <a:spcAft>
                <a:spcPts val="1200"/>
              </a:spcAft>
            </a:pPr>
            <a:r>
              <a:rPr lang="en-US" dirty="0">
                <a:solidFill>
                  <a:schemeClr val="tx1"/>
                </a:solidFill>
              </a:rPr>
              <a:t>	as a bachelor’s degree holder</a:t>
            </a:r>
          </a:p>
          <a:p>
            <a:pPr>
              <a:spcBef>
                <a:spcPts val="432"/>
              </a:spcBef>
            </a:pPr>
            <a:r>
              <a:rPr lang="en-US" b="1" dirty="0">
                <a:solidFill>
                  <a:schemeClr val="tx1"/>
                </a:solidFill>
              </a:rPr>
              <a:t>Note:</a:t>
            </a:r>
            <a:r>
              <a:rPr lang="en-US" dirty="0">
                <a:solidFill>
                  <a:schemeClr val="tx1"/>
                </a:solidFill>
              </a:rPr>
              <a:t> Individuals applying while enrolled in a joint bachelor's-master's degree program are considered graduate students who a) must have completed three (3) years in the joint program and b) are limited to one application to GRFP. They are not eligible to apply again as doctoral students. </a:t>
            </a:r>
          </a:p>
          <a:p>
            <a:pPr marL="342900" indent="-342900">
              <a:buFont typeface="Arial" panose="020B0604020202020204" pitchFamily="34" charset="0"/>
              <a:buChar char="•"/>
            </a:pPr>
            <a:r>
              <a:rPr lang="en-US" dirty="0">
                <a:solidFill>
                  <a:schemeClr val="tx1"/>
                </a:solidFill>
              </a:rPr>
              <a:t>after enrollment in graduate school</a:t>
            </a:r>
          </a:p>
          <a:p>
            <a:pPr lvl="1">
              <a:lnSpc>
                <a:spcPct val="100000"/>
              </a:lnSpc>
              <a:spcBef>
                <a:spcPts val="1800"/>
              </a:spcBef>
            </a:pPr>
            <a:r>
              <a:rPr lang="en-US" dirty="0">
                <a:solidFill>
                  <a:schemeClr val="tx1"/>
                </a:solidFill>
              </a:rPr>
              <a:t>	as a first-year graduate student</a:t>
            </a:r>
          </a:p>
          <a:p>
            <a:pPr>
              <a:lnSpc>
                <a:spcPct val="100000"/>
              </a:lnSpc>
              <a:spcBef>
                <a:spcPts val="1800"/>
              </a:spcBef>
            </a:pPr>
            <a:r>
              <a:rPr lang="en-US" dirty="0">
                <a:solidFill>
                  <a:schemeClr val="tx1"/>
                </a:solidFill>
              </a:rPr>
              <a:t>	as a second-year graduate student</a:t>
            </a:r>
          </a:p>
          <a:p>
            <a:endParaRPr lang="en-US" dirty="0"/>
          </a:p>
        </p:txBody>
      </p:sp>
      <p:pic>
        <p:nvPicPr>
          <p:cNvPr id="3" name="Picture Placeholder 2">
            <a:extLst>
              <a:ext uri="{FF2B5EF4-FFF2-40B4-BE49-F238E27FC236}">
                <a16:creationId xmlns:a16="http://schemas.microsoft.com/office/drawing/2014/main" id="{8CDD0DD0-6018-1355-ECED-AA9678DC510B}"/>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2675" r="12675"/>
          <a:stretch/>
        </p:blipFill>
        <p:spPr>
          <a:xfrm>
            <a:off x="1465769" y="2658957"/>
            <a:ext cx="8686800" cy="7772400"/>
          </a:xfrm>
        </p:spPr>
      </p:pic>
    </p:spTree>
    <p:extLst>
      <p:ext uri="{BB962C8B-B14F-4D97-AF65-F5344CB8AC3E}">
        <p14:creationId xmlns:p14="http://schemas.microsoft.com/office/powerpoint/2010/main" val="37148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aillardia Light Theme">
  <a:themeElements>
    <a:clrScheme name="TXST Brand">
      <a:dk1>
        <a:srgbClr val="501214"/>
      </a:dk1>
      <a:lt1>
        <a:srgbClr val="FFFFFF"/>
      </a:lt1>
      <a:dk2>
        <a:srgbClr val="006F98"/>
      </a:dk2>
      <a:lt2>
        <a:srgbClr val="E7E6E6"/>
      </a:lt2>
      <a:accent1>
        <a:srgbClr val="EB2E47"/>
      </a:accent1>
      <a:accent2>
        <a:srgbClr val="EAB942"/>
      </a:accent2>
      <a:accent3>
        <a:srgbClr val="F3725A"/>
      </a:accent3>
      <a:accent4>
        <a:srgbClr val="3A9F68"/>
      </a:accent4>
      <a:accent5>
        <a:srgbClr val="92D7E8"/>
      </a:accent5>
      <a:accent6>
        <a:srgbClr val="F9DDDD"/>
      </a:accent6>
      <a:hlink>
        <a:srgbClr val="006E96"/>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6869"/>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95000"/>
              <a:lumOff val="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400" smtClean="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13245</TotalTime>
  <Words>1516</Words>
  <Application>Microsoft Office PowerPoint</Application>
  <PresentationFormat>Custom</PresentationFormat>
  <Paragraphs>244</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Open Sans Semibold</vt:lpstr>
      <vt:lpstr>Nunito Sans SemiBold</vt:lpstr>
      <vt:lpstr>Calibri</vt:lpstr>
      <vt:lpstr>Nunito Sans</vt:lpstr>
      <vt:lpstr>Wingdings</vt:lpstr>
      <vt:lpstr>Arial</vt:lpstr>
      <vt:lpstr>Nunito Sans Black</vt:lpstr>
      <vt:lpstr>Gaillardia Light Theme</vt:lpstr>
      <vt:lpstr>GRADUATE RESEARCH FELLOWSHIP PROGRAM</vt:lpstr>
      <vt:lpstr>FELLOWSHIP ADVISORS</vt:lpstr>
      <vt:lpstr>TABLE OF CONTENTS</vt:lpstr>
      <vt:lpstr>NATIONAL SCIENCE FOUNDATION (NSF)</vt:lpstr>
      <vt:lpstr>PROGRAM DETAILS</vt:lpstr>
      <vt:lpstr>AWARD INFORMATION</vt:lpstr>
      <vt:lpstr>ELIGIBILITY</vt:lpstr>
      <vt:lpstr>CITIZENSHIP REQUIREMENT</vt:lpstr>
      <vt:lpstr>DEGREE REQUIREMENT</vt:lpstr>
      <vt:lpstr>UNDERGRADUATE APPLICANTS</vt:lpstr>
      <vt:lpstr>NEW(ISH) RULE: NUMBER OF APPLICATIONS</vt:lpstr>
      <vt:lpstr>FIELD OF STUDY REQUIREMENT</vt:lpstr>
      <vt:lpstr>SUPPORTED FIELDS OF STUDY</vt:lpstr>
      <vt:lpstr>CISE SUBFIELDS</vt:lpstr>
      <vt:lpstr>APPLICATION COMPONENTS</vt:lpstr>
      <vt:lpstr>APPLICATION DEADLINES</vt:lpstr>
      <vt:lpstr>APPLICATION TIPS</vt:lpstr>
      <vt:lpstr>PROGRAM WEBSITES</vt:lpstr>
      <vt:lpstr>NEXT STEPS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Gaillardia Theme PowerPoint Template-Light</dc:title>
  <dc:subject/>
  <dc:creator>Texas State Office of University Marketing</dc:creator>
  <cp:keywords/>
  <dc:description/>
  <cp:lastModifiedBy>Hilkovitz, Andrea K</cp:lastModifiedBy>
  <cp:revision>1168</cp:revision>
  <dcterms:created xsi:type="dcterms:W3CDTF">2014-09-26T10:57:37Z</dcterms:created>
  <dcterms:modified xsi:type="dcterms:W3CDTF">2022-07-13T19:47:55Z</dcterms:modified>
  <cp:category/>
</cp:coreProperties>
</file>